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329" r:id="rId2"/>
    <p:sldId id="314" r:id="rId3"/>
    <p:sldId id="316" r:id="rId4"/>
    <p:sldId id="327" r:id="rId5"/>
    <p:sldId id="317" r:id="rId6"/>
    <p:sldId id="318" r:id="rId7"/>
    <p:sldId id="319" r:id="rId8"/>
    <p:sldId id="326" r:id="rId9"/>
    <p:sldId id="320" r:id="rId10"/>
    <p:sldId id="328" r:id="rId11"/>
    <p:sldId id="324" r:id="rId12"/>
    <p:sldId id="325" r:id="rId13"/>
    <p:sldId id="330"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17707A2-89FD-4024-B3A6-EB0E0D9450C4}">
          <p14:sldIdLst>
            <p14:sldId id="329"/>
            <p14:sldId id="314"/>
            <p14:sldId id="316"/>
            <p14:sldId id="327"/>
            <p14:sldId id="317"/>
            <p14:sldId id="318"/>
            <p14:sldId id="319"/>
            <p14:sldId id="326"/>
            <p14:sldId id="320"/>
            <p14:sldId id="328"/>
            <p14:sldId id="324"/>
            <p14:sldId id="325"/>
            <p14:sldId id="330"/>
          </p14:sldIdLst>
        </p14:section>
        <p14:section name="模板" id="{DB985BA3-1DC3-4ACF-BC28-09D3BE0D3BC3}">
          <p14:sldIdLst/>
        </p14:section>
      </p14:sectionLst>
    </p:ext>
    <p:ext uri="{EFAFB233-063F-42B5-8137-9DF3F51BA10A}">
      <p15:sldGuideLst xmlns:p15="http://schemas.microsoft.com/office/powerpoint/2012/main">
        <p15:guide id="1" orient="horz" pos="2160" userDrawn="1">
          <p15:clr>
            <a:srgbClr val="A4A3A4"/>
          </p15:clr>
        </p15:guide>
        <p15:guide id="2" pos="37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C" initials="H"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AE03"/>
    <a:srgbClr val="1F2B37"/>
    <a:srgbClr val="FBFBFB"/>
    <a:srgbClr val="FBFAFA"/>
    <a:srgbClr val="E6E6E6"/>
    <a:srgbClr val="46607A"/>
    <a:srgbClr val="324558"/>
    <a:srgbClr val="263442"/>
    <a:srgbClr val="40404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2461" autoAdjust="0"/>
  </p:normalViewPr>
  <p:slideViewPr>
    <p:cSldViewPr snapToGrid="0" showGuides="1">
      <p:cViewPr varScale="1">
        <p:scale>
          <a:sx n="68" d="100"/>
          <a:sy n="68" d="100"/>
        </p:scale>
        <p:origin x="1022" y="67"/>
      </p:cViewPr>
      <p:guideLst>
        <p:guide orient="horz" pos="2160"/>
        <p:guide pos="377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B2A2-1BF4-4774-811D-2736BA1C0016}" type="datetimeFigureOut">
              <a:rPr lang="zh-CN" altLang="en-US" smtClean="0"/>
              <a:t>2025/6/22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D093E-AEC6-4F77-A0D2-510F4389EFC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Hi everyone, today I'm excited to present our work on benchmarking Human-LLM Competitive Programming, which has been accepted to the main conference of ACL 2025.</a:t>
            </a:r>
          </a:p>
        </p:txBody>
      </p:sp>
      <p:sp>
        <p:nvSpPr>
          <p:cNvPr id="4" name="灯片编号占位符 3"/>
          <p:cNvSpPr>
            <a:spLocks noGrp="1"/>
          </p:cNvSpPr>
          <p:nvPr>
            <p:ph type="sldNum" sz="quarter" idx="10"/>
          </p:nvPr>
        </p:nvSpPr>
        <p:spPr/>
        <p:txBody>
          <a:bodyPr/>
          <a:lstStyle/>
          <a:p>
            <a:fld id="{F1D29A34-8D9A-49B0-86D8-8BBB6980986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slide continues our analysis of RQ1: Overall Performance, now focusing on LLMs at larger scales, particularly 13,34B models.</a:t>
            </a:r>
          </a:p>
          <a:p>
            <a:endParaRPr lang="en-US" altLang="zh-CN"/>
          </a:p>
          <a:p>
            <a:r>
              <a:rPr lang="en-US" altLang="zh-CN"/>
              <a:t>We begin with 13B-scale models, like CodeLlama-13B and Qwen2.5-14B. As shown in the upper table, their baseline performance—without any feedback—is quite limited, especially on hard or unseen problems. However, once we introduce human feedback, we observe consistent improvements across all evaluation dimensions.</a:t>
            </a:r>
          </a:p>
          <a:p>
            <a:endParaRPr lang="en-US" altLang="zh-CN"/>
          </a:p>
          <a:p>
            <a:r>
              <a:rPr lang="en-US" altLang="zh-CN"/>
              <a:t>With student programmer feedback, performance improves by around +4 to +5 points on average.</a:t>
            </a:r>
          </a:p>
          <a:p>
            <a:endParaRPr lang="en-US" altLang="zh-CN"/>
          </a:p>
          <a:p>
            <a:r>
              <a:rPr lang="en-US" altLang="zh-CN"/>
              <a:t>With teacher programmer feedback, the gains are even larger—up to +9 or +10 points in many cases, particularly for the Pass@1 metrics.</a:t>
            </a:r>
          </a:p>
          <a:p>
            <a:endParaRPr lang="en-US" altLang="zh-CN"/>
          </a:p>
          <a:p>
            <a:r>
              <a:rPr lang="en-US" altLang="zh-CN"/>
              <a:t>Moving to 34B-scale models in the lower table, like Deepseek-Coder-33B and Qwen2.5-32B, we see a similar pattern. These larger models start off stronger, but still benefit substantially from human input:</a:t>
            </a:r>
          </a:p>
          <a:p>
            <a:endParaRPr lang="en-US" altLang="zh-CN"/>
          </a:p>
          <a:p>
            <a:r>
              <a:rPr lang="en-US" altLang="zh-CN"/>
              <a:t>Student feedback boosts their overall performance by ~6 points, while</a:t>
            </a:r>
          </a:p>
          <a:p>
            <a:endParaRPr lang="en-US" altLang="zh-CN"/>
          </a:p>
          <a:p>
            <a:r>
              <a:rPr lang="en-US" altLang="zh-CN"/>
              <a:t>Teacher feedback results in improvements of 10 to even 13 points, depending on the evaluation type.</a:t>
            </a:r>
          </a:p>
          <a:p>
            <a:endParaRPr lang="en-US" altLang="zh-CN"/>
          </a:p>
          <a:p>
            <a:r>
              <a:rPr lang="en-US" altLang="zh-CN"/>
              <a:t>Finally, looking at the average over all LLMs at the bottom:</a:t>
            </a:r>
          </a:p>
          <a:p>
            <a:endParaRPr lang="en-US" altLang="zh-CN"/>
          </a:p>
          <a:p>
            <a:r>
              <a:rPr lang="en-US" altLang="zh-CN"/>
              <a:t>Student feedback improves performance by 11.2%, and</a:t>
            </a:r>
          </a:p>
          <a:p>
            <a:endParaRPr lang="en-US" altLang="zh-CN"/>
          </a:p>
          <a:p>
            <a:r>
              <a:rPr lang="en-US" altLang="zh-CN"/>
              <a:t>Teacher feedback brings that up to 15.5%, clearly demonstrating the crucial role of both feedback quality and model–human collaboration.In summary, across both 7B and 34B models, human–LLM collaboration consistently boosts performance—especially on the hardest and most realistic test settings—further underscoring the importance of incorporating human-in-the-loop systems for competitive programming tasks.</a:t>
            </a:r>
          </a:p>
          <a:p>
            <a:endParaRPr lang="en-US" altLang="zh-CN"/>
          </a:p>
          <a:p>
            <a:endParaRPr lang="en-US" altLang="zh-CN"/>
          </a:p>
        </p:txBody>
      </p:sp>
      <p:sp>
        <p:nvSpPr>
          <p:cNvPr id="4" name="灯片编号占位符 3"/>
          <p:cNvSpPr>
            <a:spLocks noGrp="1"/>
          </p:cNvSpPr>
          <p:nvPr>
            <p:ph type="sldNum" sz="quarter" idx="10"/>
          </p:nvPr>
        </p:nvSpPr>
        <p:spPr/>
        <p:txBody>
          <a:bodyPr/>
          <a:lstStyle/>
          <a:p>
            <a:fld id="{652D093E-AEC6-4F77-A0D2-510F4389EFC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Next, we address RQ2: Finer-grained Performance—specifically, when and how human feedback is most beneficial.</a:t>
            </a:r>
          </a:p>
          <a:p>
            <a:endParaRPr lang="en-US" altLang="zh-CN"/>
          </a:p>
          <a:p>
            <a:r>
              <a:rPr lang="en-US" altLang="zh-CN"/>
              <a:t>Our results show that the coding stage is where human feedback has the greatest impact, even when no contamination is present. This suggests that LLMs particularly struggle when translating plans into executable code, and targeted human guidance here is especially valuable.</a:t>
            </a:r>
          </a:p>
          <a:p>
            <a:endParaRPr lang="en-US" altLang="zh-CN"/>
          </a:p>
          <a:p>
            <a:r>
              <a:rPr lang="en-US" altLang="zh-CN"/>
              <a:t>We also compare feedback from two types of human collaborators:</a:t>
            </a:r>
          </a:p>
          <a:p>
            <a:endParaRPr lang="en-US" altLang="zh-CN"/>
          </a:p>
          <a:p>
            <a:r>
              <a:rPr lang="en-US" altLang="zh-CN"/>
              <a:t>Student Programmers, who have intermediate-level skills.</a:t>
            </a:r>
          </a:p>
          <a:p>
            <a:endParaRPr lang="en-US" altLang="zh-CN"/>
          </a:p>
          <a:p>
            <a:r>
              <a:rPr lang="en-US" altLang="zh-CN"/>
              <a:t>Teacher Programmers, who are experts in programming.</a:t>
            </a:r>
          </a:p>
          <a:p>
            <a:endParaRPr lang="en-US" altLang="zh-CN"/>
          </a:p>
          <a:p>
            <a:r>
              <a:rPr lang="en-US" altLang="zh-CN"/>
              <a:t>As the bar charts show, teacher feedback consistently leads to higher performance gains, especially during coding and planning stages. However, this improvement comes at a cost—teacher feedback typically involves more tokens, indicating a higher annotation and time burden.</a:t>
            </a:r>
          </a:p>
          <a:p>
            <a:endParaRPr lang="en-US" altLang="zh-CN"/>
          </a:p>
          <a:p>
            <a:r>
              <a:rPr lang="en-US" altLang="zh-CN"/>
              <a:t>This brings us to an important point: while expert feedback provides greater benefits, its efficiency matters. For real-world deployment, we need to strike a balance between feedback quality and resource cost.</a:t>
            </a:r>
          </a:p>
          <a:p>
            <a:endParaRPr lang="en-US" altLang="zh-CN"/>
          </a:p>
          <a:p>
            <a:r>
              <a:rPr lang="en-US" altLang="zh-CN"/>
              <a:t>In short, to maximize impact, we should focus feedback on the coding stage and consider using expert feedback strategically for the most difficult or critical moments in the programming process.</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Finally, let’s look at RQ3: Collaborating with Real Humans.</a:t>
            </a:r>
          </a:p>
          <a:p>
            <a:endParaRPr lang="en-US" altLang="zh-CN"/>
          </a:p>
          <a:p>
            <a:r>
              <a:rPr lang="en-US" altLang="zh-CN"/>
              <a:t>Our experiments show that humans play a vital role in identifying bugs and improving LLM performance—especially in the debugging phase.</a:t>
            </a:r>
          </a:p>
          <a:p>
            <a:endParaRPr lang="en-US" altLang="zh-CN"/>
          </a:p>
          <a:p>
            <a:r>
              <a:rPr lang="en-US" altLang="zh-CN"/>
              <a:t>First, looking at the table on the left, we see that automatic debugging methods struggle across all difficulty levels, with low precision and recall. In contrast, human debugging achieves much higher precision (0.81) and recall (0.71), and it significantly improves final problem resolution—raising Pass@1 from 0.38 to 0.62 overall.</a:t>
            </a:r>
          </a:p>
          <a:p>
            <a:endParaRPr lang="en-US" altLang="zh-CN"/>
          </a:p>
          <a:p>
            <a:r>
              <a:rPr lang="en-US" altLang="zh-CN"/>
              <a:t>Second, if we break down the types of bugs in the table on the right, we find that LLMs and humans have complementary strengths. For instance, LLMs are better at fixing surface-level issues like control flow or calculation errors. Meanwhile, humans excel at detecting more subtle or semantic bugs—like logical direction errors or incomplete reasoning.</a:t>
            </a:r>
          </a:p>
          <a:p>
            <a:endParaRPr lang="en-US" altLang="zh-CN"/>
          </a:p>
          <a:p>
            <a:r>
              <a:rPr lang="en-US" altLang="zh-CN"/>
              <a:t>The pie charts further support this. On the right, we see that when human feedback correctly identifies the bug, the success rate of fixing it is as high as 62%. In contrast, incorrect or vague feedback results in much lower success.</a:t>
            </a:r>
          </a:p>
          <a:p>
            <a:endParaRPr lang="en-US" altLang="zh-CN"/>
          </a:p>
          <a:p>
            <a:r>
              <a:rPr lang="en-US" altLang="zh-CN"/>
              <a:t>In summary, accurate human feedback dramatically boosts bug resolution success, and the synergy between LLMs and humans creates a powerful debugging system—far more effective than either could achieve alone.</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wrap up, our work shows that while LLMs alone still fall short in competitive programming, human–LLM collaboration offers a promising path forward. By designing a comprehensive benchmark and evaluation framework, we not only highlight where LLMs struggle, but also demonstrate how human feedback—especially when timely and accurate—can make a significant difference.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We hope that ELABORATION will serve as a valuable resource for the community, encouraging further research into interactive, human-centered AI systems.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F1D29A34-8D9A-49B0-86D8-8BBB6980986A}"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I’ll start by introducing the background and motivation behind our work.</a:t>
            </a:r>
          </a:p>
          <a:p>
            <a:endParaRPr lang="en-US" altLang="zh-CN"/>
          </a:p>
          <a:p>
            <a:r>
              <a:rPr lang="en-US" altLang="zh-CN"/>
              <a:t>While large language models have recently gained attention in competitive programming, their actual usefulness remains limited. The reason is simple—current LLMs often struggle to deliver satisfactory performance in this domain.</a:t>
            </a:r>
          </a:p>
          <a:p>
            <a:endParaRPr lang="en-US" altLang="zh-CN"/>
          </a:p>
          <a:p>
            <a:r>
              <a:rPr lang="en-US" altLang="zh-CN"/>
              <a:t>To address this gap, our project focuses on Human-LLM Competitive Programming, where we take a human-in-the-loop approach. This means using multi-turn feedback from humans to guide and improve the LLM's problem-solving process.</a:t>
            </a:r>
          </a:p>
          <a:p>
            <a:endParaRPr lang="en-US" altLang="zh-CN"/>
          </a:p>
          <a:p>
            <a:r>
              <a:rPr lang="en-US" altLang="zh-CN"/>
              <a:t>Now, what motivates our work is the fragmented nature of current research in this area. Most existing studies lack a unified framework, making it difficult to compare results or fully understand the role of human-LLM collaboration. That’s why we see a strong need for a comprehensive benchmark.</a:t>
            </a:r>
          </a:p>
          <a:p>
            <a:endParaRPr lang="en-US" altLang="zh-CN"/>
          </a:p>
          <a:p>
            <a:r>
              <a:rPr lang="en-US" altLang="zh-CN"/>
              <a:t>To fill this gap, we introduce ELABORATION—a novel benchmark designed specifically for Human-LLM collaboration in competitive programming. It comes with a comprehensive evaluation protocol, a taxonomy of human feedback, and a new dataset to cover the entire competitive programming pipeline, from comprehension and planning to coding and debugging.</a:t>
            </a:r>
          </a:p>
          <a:p>
            <a:endParaRPr lang="en-US" altLang="zh-CN"/>
          </a:p>
          <a:p>
            <a:endParaRPr lang="en-US" altLang="zh-CN"/>
          </a:p>
        </p:txBody>
      </p:sp>
      <p:sp>
        <p:nvSpPr>
          <p:cNvPr id="4" name="灯片编号占位符 3"/>
          <p:cNvSpPr>
            <a:spLocks noGrp="1"/>
          </p:cNvSpPr>
          <p:nvPr>
            <p:ph type="sldNum" sz="quarter" idx="10"/>
          </p:nvPr>
        </p:nvSpPr>
        <p:spPr/>
        <p:txBody>
          <a:bodyPr/>
          <a:lstStyle/>
          <a:p>
            <a:fld id="{652D093E-AEC6-4F77-A0D2-510F4389EFC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 let’s move on to related work in Human-LLM Competitive Programming.</a:t>
            </a:r>
          </a:p>
          <a:p>
            <a:endParaRPr lang="en-US" altLang="zh-CN"/>
          </a:p>
          <a:p>
            <a:r>
              <a:rPr lang="en-US" altLang="zh-CN"/>
              <a:t>Most current approaches tend to limit human feedback to either writing or correcting (pseudo-)code or debugging errors. While these are important, they only capture a small part of the entire problem-solving process. As a result, our understanding of how humans and LLMs can effectively collaborate remains fragmented.</a:t>
            </a:r>
          </a:p>
          <a:p>
            <a:endParaRPr lang="en-US" altLang="zh-CN"/>
          </a:p>
          <a:p>
            <a:r>
              <a:rPr lang="en-US" altLang="zh-CN"/>
              <a:t>On the left, you can see a typical simulation setup: the human programmer writes or edits code, while the AI assistant generates suggestions. The human may incorporate these suggestions—but again, this is often restricted to surface-level edits.</a:t>
            </a:r>
          </a:p>
          <a:p>
            <a:endParaRPr lang="en-US" altLang="zh-CN"/>
          </a:p>
          <a:p>
            <a:r>
              <a:rPr lang="en-US" altLang="zh-CN"/>
              <a:t>On the right, we show a typical interaction, where the LLM writes code with a bug, and the human identifies the error and helps correct it. While helpful, this example shows that most human input is reactive, focusing only on fixing AI mistakes, instead of guiding the overall strategy.</a:t>
            </a:r>
          </a:p>
          <a:p>
            <a:endParaRPr lang="en-US" altLang="zh-CN"/>
          </a:p>
          <a:p>
            <a:r>
              <a:rPr lang="en-US" altLang="zh-CN"/>
              <a:t>This motivates us to explore broader forms of human feedback—beyond just debugging—and to build a more holistic benchmark that reflects the full range of human-AI collaboration in competitive programming.</a:t>
            </a:r>
          </a:p>
          <a:p>
            <a:endParaRPr lang="en-US" altLang="zh-CN"/>
          </a:p>
          <a:p>
            <a:endParaRPr lang="en-US" altLang="zh-CN"/>
          </a:p>
        </p:txBody>
      </p:sp>
      <p:sp>
        <p:nvSpPr>
          <p:cNvPr id="4" name="灯片编号占位符 3"/>
          <p:cNvSpPr>
            <a:spLocks noGrp="1"/>
          </p:cNvSpPr>
          <p:nvPr>
            <p:ph type="sldNum" sz="quarter" idx="10"/>
          </p:nvPr>
        </p:nvSpPr>
        <p:spPr/>
        <p:txBody>
          <a:bodyPr/>
          <a:lstStyle/>
          <a:p>
            <a:fld id="{652D093E-AEC6-4F77-A0D2-510F4389EFC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Next, let’s take a look at how our benchmark, ELABORATION, compares to existing competitive programming benchmarks.</a:t>
            </a:r>
          </a:p>
          <a:p>
            <a:endParaRPr lang="en-US" altLang="zh-CN"/>
          </a:p>
          <a:p>
            <a:r>
              <a:rPr lang="en-US" altLang="zh-CN"/>
              <a:t>As shown in the table, most prior benchmarks—like APPS, CODE-CONTESTS, and CODEEVAL—are fully automatic and do not support human-in-the-loop collaboration. They mainly focus on evaluating LLMs independently, without considering how humans might interact with the models.</a:t>
            </a:r>
          </a:p>
          <a:p>
            <a:endParaRPr lang="en-US" altLang="zh-CN"/>
          </a:p>
          <a:p>
            <a:r>
              <a:rPr lang="en-US" altLang="zh-CN"/>
              <a:t>In fact, among all existing benchmarks, only OpenCoderInterpreter and our benchmark are specifically designed for human–LLM competitive programming. But even then, we differ significantly.</a:t>
            </a:r>
          </a:p>
          <a:p>
            <a:endParaRPr lang="en-US" altLang="zh-CN"/>
          </a:p>
          <a:p>
            <a:r>
              <a:rPr lang="en-US" altLang="zh-CN"/>
              <a:t>While OpenCoderInterpreter provides some support for human interaction, it still lacks several key features—such as contamination and stage annotations, clarification requests, algorithmic knowledge checks, and multi-turn records of real human–LLM collaboration.</a:t>
            </a:r>
          </a:p>
          <a:p>
            <a:endParaRPr lang="en-US" altLang="zh-CN"/>
          </a:p>
          <a:p>
            <a:r>
              <a:rPr lang="en-US" altLang="zh-CN"/>
              <a:t>In contrast, ELABORATION offers a much more comprehensive view. It includes fine-grained annotations across all stages of the programming process and captures rich multi-turn human–LLM interactions, enabling deeper insights into collaborative coding behaviors.</a:t>
            </a:r>
          </a:p>
          <a:p>
            <a:endParaRPr lang="en-US" altLang="zh-CN"/>
          </a:p>
          <a:p>
            <a:r>
              <a:rPr lang="en-US" altLang="zh-CN"/>
              <a:t>This makes ELABORATION the most complete benchmark for studying and evaluating human–LLM collaboration in competitive programming to date.</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 I’ll walk you through the core of our benchmark—the Human–LLM Competitive Programming Evaluation Protocol.</a:t>
            </a:r>
          </a:p>
          <a:p>
            <a:endParaRPr lang="en-US" altLang="zh-CN"/>
          </a:p>
          <a:p>
            <a:r>
              <a:rPr lang="en-US" altLang="zh-CN"/>
              <a:t>Unlike prior work that only focuses on coding or debugging, our protocol covers the full pipeline of competitive programming, broken down into four stages: comprehension, planning, coding, and debugging.</a:t>
            </a:r>
          </a:p>
          <a:p>
            <a:endParaRPr lang="en-US" altLang="zh-CN"/>
          </a:p>
          <a:p>
            <a:r>
              <a:rPr lang="en-US" altLang="zh-CN"/>
              <a:t>In the Comprehension Stage, the LLM needs to fully understand the problem statement, including inputs, outputs, and constraints. If it misunderstands any part, human feedback is provided to clarify the requirements.</a:t>
            </a:r>
          </a:p>
          <a:p>
            <a:endParaRPr lang="en-US" altLang="zh-CN"/>
          </a:p>
          <a:p>
            <a:r>
              <a:rPr lang="en-US" altLang="zh-CN"/>
              <a:t>Next is the Planning Stage, where the LLM must identify the correct algorithm to solve the problem. At this stage, we evaluate whether the model can reason about algorithm choices, and again, feedback is provided to correct misconceptions or suggest better strategies.</a:t>
            </a:r>
          </a:p>
          <a:p>
            <a:endParaRPr lang="en-US" altLang="zh-CN"/>
          </a:p>
          <a:p>
            <a:r>
              <a:rPr lang="en-US" altLang="zh-CN"/>
              <a:t>In the Coding Stage, the LLM generates solution code. Here, humans or simulators give multi-turn feedback to help revise and refine the code—especially when it doesn't compile or fails certain test cases.</a:t>
            </a:r>
          </a:p>
          <a:p>
            <a:endParaRPr lang="en-US" altLang="zh-CN"/>
          </a:p>
          <a:p>
            <a:r>
              <a:rPr lang="en-US" altLang="zh-CN"/>
              <a:t>Finally, in the Debugging Stage, the LLM must fix semantic or logical errors based on compiler feedback and test case failures. Human feedback helps identify bugs and guide the correction process until all tests are passed.</a:t>
            </a:r>
          </a:p>
          <a:p>
            <a:endParaRPr lang="en-US" altLang="zh-CN"/>
          </a:p>
          <a:p>
            <a:r>
              <a:rPr lang="en-US" altLang="zh-CN"/>
              <a:t>Together, this multi-stage evaluation protocol allows us to systematically assess and improve LLM performance with human guidance across every phase of competitive programming.</a:t>
            </a:r>
          </a:p>
          <a:p>
            <a:endParaRPr lang="en-US" altLang="zh-CN"/>
          </a:p>
          <a:p>
            <a:endParaRPr lang="en-US" altLang="zh-CN"/>
          </a:p>
        </p:txBody>
      </p:sp>
      <p:sp>
        <p:nvSpPr>
          <p:cNvPr id="4" name="灯片编号占位符 3"/>
          <p:cNvSpPr>
            <a:spLocks noGrp="1"/>
          </p:cNvSpPr>
          <p:nvPr>
            <p:ph type="sldNum" sz="quarter" idx="10"/>
          </p:nvPr>
        </p:nvSpPr>
        <p:spPr/>
        <p:txBody>
          <a:bodyPr/>
          <a:lstStyle/>
          <a:p>
            <a:fld id="{652D093E-AEC6-4F77-A0D2-510F4389EFC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support this evaluation, we also define a Human Feedback Taxonomy, which breaks down the entire programming workflow into four primary stages.</a:t>
            </a:r>
          </a:p>
          <a:p>
            <a:endParaRPr lang="en-US" altLang="zh-CN"/>
          </a:p>
          <a:p>
            <a:r>
              <a:rPr lang="en-US" altLang="zh-CN"/>
              <a:t>The first stage is Problem Construction. Here, the LLM needs to fully understand the problem statement. Human feedback plays a key role in highlighting critical requirements and clarifying any ambiguities.</a:t>
            </a:r>
          </a:p>
          <a:p>
            <a:endParaRPr lang="en-US" altLang="zh-CN"/>
          </a:p>
          <a:p>
            <a:r>
              <a:rPr lang="en-US" altLang="zh-CN"/>
              <a:t>Next is Solution Planning, where the LLM selects appropriate algorithms. In this stage, human feedback can help by suggesting suitable approaches, explaining reasoning, and even providing pseudocode when needed.</a:t>
            </a:r>
          </a:p>
          <a:p>
            <a:endParaRPr lang="en-US" altLang="zh-CN"/>
          </a:p>
          <a:p>
            <a:r>
              <a:rPr lang="en-US" altLang="zh-CN"/>
              <a:t>Then comes Code Generation. The LLM must produce working, compilable code. If it fails, humans can offer feedback to guide solution strategies and refine the output.</a:t>
            </a:r>
          </a:p>
          <a:p>
            <a:endParaRPr lang="en-US" altLang="zh-CN"/>
          </a:p>
          <a:p>
            <a:r>
              <a:rPr lang="en-US" altLang="zh-CN"/>
              <a:t>Finally, in the Code Debugging stage, the LLM needs to fix errors and pass all test cases. Human feedback assists in identifying bugs and ensuring correctness until the solution is fully functional.</a:t>
            </a:r>
          </a:p>
          <a:p>
            <a:endParaRPr lang="en-US" altLang="zh-CN"/>
          </a:p>
          <a:p>
            <a:r>
              <a:rPr lang="en-US" altLang="zh-CN"/>
              <a:t>This taxonomy not only structures the collaboration process but also helps us evaluate what kinds of feedback matter most, and when they are most effective in guiding LLMs during competitive programming.</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Let me now introduce ELABORATIONSET, the dataset that powers our benchmark.</a:t>
            </a:r>
          </a:p>
          <a:p>
            <a:endParaRPr lang="en-US" altLang="zh-CN"/>
          </a:p>
          <a:p>
            <a:r>
              <a:rPr lang="en-US" altLang="zh-CN"/>
              <a:t>ELABORATIONSET contains 8,320 problems collected from Codeforces and AtCoder between October 2011 and November 2024. Each problem is carefully annotated to support both large-scale simulated human feedback and more cost-effective experiments with real human participants.</a:t>
            </a:r>
          </a:p>
          <a:p>
            <a:endParaRPr lang="en-US" altLang="zh-CN"/>
          </a:p>
          <a:p>
            <a:r>
              <a:rPr lang="en-US" altLang="zh-CN"/>
              <a:t>As shown in the table, the dataset is balanced across easy, middle, and difficult levels. On average, each problem includes around 14 test cases, regardless of difficulty.</a:t>
            </a:r>
          </a:p>
          <a:p>
            <a:endParaRPr lang="en-US" altLang="zh-CN"/>
          </a:p>
          <a:p>
            <a:r>
              <a:rPr lang="en-US" altLang="zh-CN"/>
              <a:t>We also provide rich annotations for human interaction. For example, difficult problems tend to have more clarification turns, more detailed algorithm summaries, and slightly more ground truth solutions—showing that problem complexity is aligned with annotation density.</a:t>
            </a:r>
          </a:p>
          <a:p>
            <a:endParaRPr lang="en-US" altLang="zh-CN"/>
          </a:p>
          <a:p>
            <a:r>
              <a:rPr lang="en-US" altLang="zh-CN"/>
              <a:t>In addition, we include real interaction records: for each difficulty level, we conducted 100 human–LLM collaborative sessions, capturing an average of 3 to nearly 7 turns of feedback per problem, and annotating the model’s code errors along the way.</a:t>
            </a:r>
          </a:p>
          <a:p>
            <a:endParaRPr lang="en-US" altLang="zh-CN"/>
          </a:p>
          <a:p>
            <a:r>
              <a:rPr lang="en-US" altLang="zh-CN"/>
              <a:t>Altogether, ELABORATIONSET provides a comprehensive and scalable foundation for studying how humans can guide LLMs through the full competitive programming process.</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guide our study, we focus on three main sets of research questions.</a:t>
            </a:r>
          </a:p>
          <a:p>
            <a:endParaRPr lang="en-US" altLang="zh-CN"/>
          </a:p>
          <a:p>
            <a:r>
              <a:rPr lang="en-US" altLang="zh-CN"/>
              <a:t>First, under RQ1: Overall Performance, we ask:</a:t>
            </a:r>
          </a:p>
          <a:p>
            <a:endParaRPr lang="en-US" altLang="zh-CN"/>
          </a:p>
          <a:p>
            <a:r>
              <a:rPr lang="en-US" altLang="zh-CN"/>
              <a:t>Are LLMs qualified to be competitive programmers?</a:t>
            </a:r>
          </a:p>
          <a:p>
            <a:endParaRPr lang="en-US" altLang="zh-CN"/>
          </a:p>
          <a:p>
            <a:r>
              <a:rPr lang="en-US" altLang="zh-CN"/>
              <a:t>And how effective is human feedback in helping them succeed?</a:t>
            </a:r>
          </a:p>
          <a:p>
            <a:r>
              <a:rPr lang="en-US" altLang="zh-CN"/>
              <a:t>These questions help us assess the baseline capabilities of LLMs and how much improvement human support can bring in real competitive programming challenges.</a:t>
            </a:r>
          </a:p>
          <a:p>
            <a:endParaRPr lang="en-US" altLang="zh-CN"/>
          </a:p>
          <a:p>
            <a:r>
              <a:rPr lang="en-US" altLang="zh-CN"/>
              <a:t>Second, in RQ2: Finer-Grained Analysis, we dive deeper into the collaboration process:</a:t>
            </a:r>
          </a:p>
          <a:p>
            <a:endParaRPr lang="en-US" altLang="zh-CN"/>
          </a:p>
          <a:p>
            <a:r>
              <a:rPr lang="en-US" altLang="zh-CN"/>
              <a:t>At which stage of programming is human feedback most impactful?</a:t>
            </a:r>
          </a:p>
          <a:p>
            <a:endParaRPr lang="en-US" altLang="zh-CN"/>
          </a:p>
          <a:p>
            <a:r>
              <a:rPr lang="en-US" altLang="zh-CN"/>
              <a:t>And what are the different characteristics of feedback provided by humans?</a:t>
            </a:r>
          </a:p>
          <a:p>
            <a:r>
              <a:rPr lang="en-US" altLang="zh-CN"/>
              <a:t>This allows us to understand not just whether human input helps, but how and when it helps the most.</a:t>
            </a:r>
          </a:p>
          <a:p>
            <a:endParaRPr lang="en-US" altLang="zh-CN"/>
          </a:p>
          <a:p>
            <a:r>
              <a:rPr lang="en-US" altLang="zh-CN"/>
              <a:t>Finally, RQ3 focuses on real human collaboration:</a:t>
            </a:r>
          </a:p>
          <a:p>
            <a:endParaRPr lang="en-US" altLang="zh-CN"/>
          </a:p>
          <a:p>
            <a:r>
              <a:rPr lang="en-US" altLang="zh-CN"/>
              <a:t>How useful is Human–LLM collaboration in practice?</a:t>
            </a:r>
          </a:p>
          <a:p>
            <a:endParaRPr lang="en-US" altLang="zh-CN"/>
          </a:p>
          <a:p>
            <a:r>
              <a:rPr lang="en-US" altLang="zh-CN"/>
              <a:t>Do humans and LLMs detect bugs in similar ways—or do they complement each other?</a:t>
            </a:r>
          </a:p>
          <a:p>
            <a:endParaRPr lang="en-US" altLang="zh-CN"/>
          </a:p>
          <a:p>
            <a:r>
              <a:rPr lang="en-US" altLang="zh-CN"/>
              <a:t>And how well can LLMs make use of different types of feedback?</a:t>
            </a:r>
          </a:p>
          <a:p>
            <a:r>
              <a:rPr lang="en-US" altLang="zh-CN"/>
              <a:t>By answering these questions, we aim to understand the practical value of human–LLM teaming in real-world coding scenarios.</a:t>
            </a:r>
          </a:p>
          <a:p>
            <a:endParaRPr lang="en-US" altLang="zh-CN"/>
          </a:p>
          <a:p>
            <a:r>
              <a:rPr lang="en-US" altLang="zh-CN"/>
              <a:t>Together, these research questions drive both our benchmark design and experimental evaluation, helping us better assess the future of LLM-assisted programming.</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 let’s look at our results for RQ1: Overall Performance.</a:t>
            </a:r>
          </a:p>
          <a:p>
            <a:endParaRPr lang="en-US" altLang="zh-CN"/>
          </a:p>
          <a:p>
            <a:r>
              <a:rPr lang="en-US" altLang="zh-CN"/>
              <a:t>First, we observe that current LLMs still have limited capacity for solving competitive programming problems, especially those that are high in difficulty or previously unseen. For example, even strong models like GPT-4 struggle significantly on hard or middle-difficulty problems under the contamination-free setting.</a:t>
            </a:r>
          </a:p>
          <a:p>
            <a:endParaRPr lang="en-US" altLang="zh-CN"/>
          </a:p>
          <a:p>
            <a:r>
              <a:rPr lang="en-US" altLang="zh-CN"/>
              <a:t>However, once we introduce human feedback, the story changes dramatically.</a:t>
            </a:r>
          </a:p>
          <a:p>
            <a:endParaRPr lang="en-US" altLang="zh-CN"/>
          </a:p>
          <a:p>
            <a:r>
              <a:rPr lang="en-US" altLang="zh-CN"/>
              <a:t>Across models and scales, Human–LLM collaboration leads to consistent and significant improvements. Whether the feedback is provided by student programmers or more experienced "teacher programmers", we observe performance gains of up to 15 percentage points, especially on middle and hard problems. This demonstrates the crucial role of human guidance in helping LLMs navigate complex tasks.</a:t>
            </a:r>
          </a:p>
          <a:p>
            <a:endParaRPr lang="en-US" altLang="zh-CN"/>
          </a:p>
          <a:p>
            <a:r>
              <a:rPr lang="en-US" altLang="zh-CN"/>
              <a:t>This trend also holds for smaller models like CodeLlama and Qwen2.5-7B, where the improvements are even more dramatic. Although their baseline performance is much lower, human feedback nearly doubles their scores in some cases—showing that human-in-the-loop systems can partially compensate for model limitations.</a:t>
            </a:r>
          </a:p>
          <a:p>
            <a:endParaRPr lang="en-US" altLang="zh-CN"/>
          </a:p>
          <a:p>
            <a:r>
              <a:rPr lang="en-US" altLang="zh-CN"/>
              <a:t>In short, while LLMs alone are not yet ready to be competitive programmers, they become far more capable when supported with the right kind of human feedback.</a:t>
            </a:r>
          </a:p>
        </p:txBody>
      </p:sp>
      <p:sp>
        <p:nvSpPr>
          <p:cNvPr id="4" name="灯片编号占位符 3"/>
          <p:cNvSpPr>
            <a:spLocks noGrp="1"/>
          </p:cNvSpPr>
          <p:nvPr>
            <p:ph type="sldNum" sz="quarter" idx="10"/>
          </p:nvPr>
        </p:nvSpPr>
        <p:spPr/>
        <p:txBody>
          <a:bodyPr/>
          <a:lstStyle/>
          <a:p>
            <a:fld id="{652D093E-AEC6-4F77-A0D2-510F4389EFC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userDrawn="1"/>
        </p:nvPicPr>
        <p:blipFill rotWithShape="1">
          <a:blip r:embed="rId3">
            <a:extLst>
              <a:ext uri="{28A0092B-C50C-407E-A947-70E740481C1C}">
                <a14:useLocalDpi xmlns:a14="http://schemas.microsoft.com/office/drawing/2010/main" val="0"/>
              </a:ext>
            </a:extLst>
          </a:blip>
          <a:srcRect l="25884" r="16010"/>
          <a:stretch>
            <a:fillRect/>
          </a:stretch>
        </p:blipFill>
        <p:spPr>
          <a:xfrm>
            <a:off x="6035040" y="0"/>
            <a:ext cx="6156960"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7297" r="16" b="13063"/>
          <a:stretch>
            <a:fillRect/>
          </a:stretch>
        </p:blipFill>
        <p:spPr>
          <a:xfrm>
            <a:off x="-1" y="0"/>
            <a:ext cx="12192001" cy="6858000"/>
          </a:xfrm>
          <a:prstGeom prst="rect">
            <a:avLst/>
          </a:prstGeom>
        </p:spPr>
      </p:pic>
      <p:sp>
        <p:nvSpPr>
          <p:cNvPr id="2" name="日期占位符 1"/>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sp>
        <p:nvSpPr>
          <p:cNvPr id="8" name="矩形 7"/>
          <p:cNvSpPr/>
          <p:nvPr userDrawn="1"/>
        </p:nvSpPr>
        <p:spPr>
          <a:xfrm>
            <a:off x="0" y="2084111"/>
            <a:ext cx="12192000" cy="2689778"/>
          </a:xfrm>
          <a:prstGeom prst="rect">
            <a:avLst/>
          </a:prstGeom>
          <a:solidFill>
            <a:srgbClr val="1F2B3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0" y="-436880"/>
            <a:ext cx="1014378" cy="436880"/>
            <a:chOff x="0" y="-436880"/>
            <a:chExt cx="1014378" cy="436880"/>
          </a:xfrm>
        </p:grpSpPr>
        <p:sp>
          <p:nvSpPr>
            <p:cNvPr id="10" name="矩形 9"/>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t>2025/6/22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p:cNvGrpSpPr/>
          <p:nvPr userDrawn="1"/>
        </p:nvGrpSpPr>
        <p:grpSpPr>
          <a:xfrm>
            <a:off x="1" y="6661300"/>
            <a:ext cx="12192000" cy="209376"/>
            <a:chOff x="1" y="6661300"/>
            <a:chExt cx="12192000" cy="209376"/>
          </a:xfrm>
        </p:grpSpPr>
        <p:sp>
          <p:nvSpPr>
            <p:cNvPr id="17" name="矩形 16"/>
            <p:cNvSpPr/>
            <p:nvPr/>
          </p:nvSpPr>
          <p:spPr>
            <a:xfrm>
              <a:off x="1" y="6661300"/>
              <a:ext cx="12192000" cy="209376"/>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solidFill>
              <a:schemeClr val="bg1"/>
            </a:solid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solidFill>
              <a:schemeClr val="bg1"/>
            </a:solid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gr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523" y="113572"/>
            <a:ext cx="1844805" cy="5325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6504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FFFD3-C282-48E8-AB0A-13DCC6F3278A}" type="datetimeFigureOut">
              <a:rPr lang="zh-CN" altLang="en-US" smtClean="0"/>
              <a:t>2025/6/22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2FF0A-A20F-45FC-ABD3-D4655AE8E1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2.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07978"/>
            <a:ext cx="12192000" cy="389165"/>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矩形 6"/>
          <p:cNvSpPr/>
          <p:nvPr/>
        </p:nvSpPr>
        <p:spPr>
          <a:xfrm>
            <a:off x="0" y="2500834"/>
            <a:ext cx="12192000" cy="1107145"/>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文本框 10"/>
          <p:cNvSpPr txBox="1"/>
          <p:nvPr/>
        </p:nvSpPr>
        <p:spPr>
          <a:xfrm>
            <a:off x="-56" y="2500917"/>
            <a:ext cx="12192000" cy="1076325"/>
          </a:xfrm>
          <a:prstGeom prst="rect">
            <a:avLst/>
          </a:prstGeom>
          <a:noFill/>
        </p:spPr>
        <p:txBody>
          <a:bodyPr wrap="square" rtlCol="0">
            <a:spAutoFit/>
          </a:bodyPr>
          <a:lstStyle/>
          <a:p>
            <a:pPr lvl="0" algn="ctr"/>
            <a:r>
              <a:rPr lang="en-US" altLang="zh-CN" sz="3200" b="1" dirty="0">
                <a:solidFill>
                  <a:schemeClr val="bg1"/>
                </a:solidFill>
                <a:latin typeface="微软雅黑" panose="020B0503020204020204" pitchFamily="34" charset="-122"/>
                <a:ea typeface="微软雅黑" panose="020B0503020204020204" pitchFamily="34" charset="-122"/>
                <a:sym typeface="+mn-ea"/>
              </a:rPr>
              <a:t>ELABORATION: A Comprehensive Benchmark on Human-LLM Competitive Programming</a:t>
            </a:r>
            <a:endParaRPr lang="en-US" altLang="zh-CN" sz="3200" b="1" dirty="0">
              <a:solidFill>
                <a:schemeClr val="bg1"/>
              </a:solidFill>
              <a:latin typeface="Times New Roman" panose="02020603050405020304" charset="0"/>
              <a:cs typeface="Times New Roman" panose="02020603050405020304" charset="0"/>
            </a:endParaRPr>
          </a:p>
        </p:txBody>
      </p:sp>
      <p:sp>
        <p:nvSpPr>
          <p:cNvPr id="12" name="文本框 11"/>
          <p:cNvSpPr txBox="1"/>
          <p:nvPr/>
        </p:nvSpPr>
        <p:spPr>
          <a:xfrm>
            <a:off x="-96688" y="4325894"/>
            <a:ext cx="12192000" cy="398780"/>
          </a:xfrm>
          <a:prstGeom prst="rect">
            <a:avLst/>
          </a:prstGeom>
          <a:noFill/>
        </p:spPr>
        <p:txBody>
          <a:bodyPr wrap="square" rtlCol="0">
            <a:spAutoFit/>
          </a:bodyPr>
          <a:lstStyle/>
          <a:p>
            <a:pPr algn="ctr"/>
            <a:r>
              <a:rPr lang="en-US" altLang="zh-CN" sz="2000" b="1" dirty="0">
                <a:latin typeface="Times New Roman" panose="02020603050405020304" charset="0"/>
                <a:cs typeface="Times New Roman" panose="02020603050405020304" charset="0"/>
              </a:rPr>
              <a:t>Xinwei Yang, Zhaofeng Liu, Chen Huang, Jiashuai Zhang, Tong Zhang, Yifan Zhang, Wenqiang Lei</a:t>
            </a:r>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216265" y="307340"/>
            <a:ext cx="3439795" cy="993775"/>
          </a:xfrm>
          <a:prstGeom prst="rect">
            <a:avLst/>
          </a:prstGeom>
        </p:spPr>
      </p:pic>
      <p:pic>
        <p:nvPicPr>
          <p:cNvPr id="5" name="图片 4" descr="acl2025_id-wide_black_1920x655 (2)"/>
          <p:cNvPicPr>
            <a:picLocks noChangeAspect="1"/>
          </p:cNvPicPr>
          <p:nvPr/>
        </p:nvPicPr>
        <p:blipFill>
          <a:blip r:embed="rId7"/>
          <a:stretch>
            <a:fillRect/>
          </a:stretch>
        </p:blipFill>
        <p:spPr>
          <a:xfrm>
            <a:off x="325755" y="97790"/>
            <a:ext cx="3528695" cy="1203325"/>
          </a:xfrm>
          <a:prstGeom prst="rect">
            <a:avLst/>
          </a:prstGeom>
        </p:spPr>
      </p:pic>
      <p:pic>
        <p:nvPicPr>
          <p:cNvPr id="6" name="音频 5">
            <a:hlinkClick r:id="" action="ppaction://media"/>
            <a:extLst>
              <a:ext uri="{FF2B5EF4-FFF2-40B4-BE49-F238E27FC236}">
                <a16:creationId xmlns:a16="http://schemas.microsoft.com/office/drawing/2014/main" id="{E3939AD9-54E8-4F86-2AA7-2C4C9154F7B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756"/>
    </mc:Choice>
    <mc:Fallback>
      <p:transition spd="slow" advTm="1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Overall Performance (RQ1)</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 name="文本框 5"/>
          <p:cNvSpPr txBox="1"/>
          <p:nvPr/>
        </p:nvSpPr>
        <p:spPr>
          <a:xfrm>
            <a:off x="150495" y="885825"/>
            <a:ext cx="11784965" cy="950595"/>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rPr>
              <a:t>1. They experimental results demonstrate </a:t>
            </a:r>
            <a:r>
              <a:rPr lang="en-US" altLang="zh-CN" b="1">
                <a:latin typeface="Times New Roman" panose="02020603050405020304" charset="0"/>
                <a:cs typeface="Times New Roman" panose="02020603050405020304" charset="0"/>
              </a:rPr>
              <a:t>limited capacity</a:t>
            </a:r>
            <a:r>
              <a:rPr lang="en-US" altLang="zh-CN">
                <a:latin typeface="Times New Roman" panose="02020603050405020304" charset="0"/>
                <a:cs typeface="Times New Roman" panose="02020603050405020304" charset="0"/>
              </a:rPr>
              <a:t> for solving competitive programming problems, particularly those of </a:t>
            </a:r>
            <a:r>
              <a:rPr lang="en-US" altLang="zh-CN" b="1">
                <a:latin typeface="Times New Roman" panose="02020603050405020304" charset="0"/>
                <a:cs typeface="Times New Roman" panose="02020603050405020304" charset="0"/>
              </a:rPr>
              <a:t>high difficulty or unseen ones</a:t>
            </a:r>
            <a:r>
              <a:rPr lang="en-US" altLang="zh-CN">
                <a:latin typeface="Times New Roman" panose="02020603050405020304" charset="0"/>
                <a:cs typeface="Times New Roman" panose="02020603050405020304" charset="0"/>
              </a:rPr>
              <a:t>.</a:t>
            </a:r>
          </a:p>
          <a:p>
            <a:r>
              <a:rPr lang="en-US" altLang="zh-CN">
                <a:latin typeface="Times New Roman" panose="02020603050405020304" charset="0"/>
                <a:cs typeface="Times New Roman" panose="02020603050405020304" charset="0"/>
              </a:rPr>
              <a:t>2. Human-LLM collaboration </a:t>
            </a:r>
            <a:r>
              <a:rPr lang="en-US" altLang="zh-CN" b="1">
                <a:latin typeface="Times New Roman" panose="02020603050405020304" charset="0"/>
                <a:cs typeface="Times New Roman" panose="02020603050405020304" charset="0"/>
              </a:rPr>
              <a:t>significantly enhances</a:t>
            </a:r>
            <a:r>
              <a:rPr lang="en-US" altLang="zh-CN">
                <a:latin typeface="Times New Roman" panose="02020603050405020304" charset="0"/>
                <a:cs typeface="Times New Roman" panose="02020603050405020304" charset="0"/>
              </a:rPr>
              <a:t> LLM performance, demonstrating the crucial role of human feedback.</a:t>
            </a:r>
          </a:p>
          <a:p>
            <a:endParaRPr lang="en-US" altLang="zh-CN">
              <a:latin typeface="Times New Roman" panose="02020603050405020304" charset="0"/>
              <a:cs typeface="Times New Roman" panose="02020603050405020304" charset="0"/>
            </a:endParaRPr>
          </a:p>
        </p:txBody>
      </p:sp>
      <p:pic>
        <p:nvPicPr>
          <p:cNvPr id="7" name="图片 6"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9" name="图片 8"/>
          <p:cNvPicPr>
            <a:picLocks noChangeAspect="1"/>
          </p:cNvPicPr>
          <p:nvPr/>
        </p:nvPicPr>
        <p:blipFill>
          <a:blip r:embed="rId6"/>
          <a:stretch>
            <a:fillRect/>
          </a:stretch>
        </p:blipFill>
        <p:spPr>
          <a:xfrm>
            <a:off x="1029970" y="1836420"/>
            <a:ext cx="9992995" cy="4690110"/>
          </a:xfrm>
          <a:prstGeom prst="rect">
            <a:avLst/>
          </a:prstGeom>
        </p:spPr>
      </p:pic>
      <p:pic>
        <p:nvPicPr>
          <p:cNvPr id="11" name="音频 10">
            <a:hlinkClick r:id="" action="ppaction://media"/>
            <a:extLst>
              <a:ext uri="{FF2B5EF4-FFF2-40B4-BE49-F238E27FC236}">
                <a16:creationId xmlns:a16="http://schemas.microsoft.com/office/drawing/2014/main" id="{3937A1DC-3DD7-863C-8BCB-956630A30E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096"/>
    </mc:Choice>
    <mc:Fallback>
      <p:transition spd="slow" advTm="5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1002551"/>
            <a:chOff x="-1" y="127322"/>
            <a:chExt cx="12192001" cy="1002551"/>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953135"/>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Finer-grained Performance </a:t>
              </a:r>
              <a:r>
                <a:rPr lang="en-US" altLang="zh-CN" sz="2800" b="1" dirty="0">
                  <a:solidFill>
                    <a:srgbClr val="1F2B37"/>
                  </a:solidFill>
                  <a:latin typeface="微软雅黑" panose="020B0503020204020204" pitchFamily="34" charset="-122"/>
                  <a:ea typeface="微软雅黑" panose="020B0503020204020204" pitchFamily="34" charset="-122"/>
                  <a:sym typeface="+mn-ea"/>
                </a:rPr>
                <a:t>(RQ2)</a:t>
              </a:r>
              <a:endParaRPr lang="zh-CN" altLang="en-US" sz="2800" b="1" dirty="0">
                <a:solidFill>
                  <a:srgbClr val="1F2B37"/>
                </a:solidFill>
                <a:latin typeface="微软雅黑" panose="020B0503020204020204" pitchFamily="34" charset="-122"/>
                <a:ea typeface="微软雅黑" panose="020B0503020204020204" pitchFamily="34" charset="-122"/>
              </a:endParaRPr>
            </a:p>
            <a:p>
              <a:endParaRPr lang="en-US" altLang="zh-CN"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5"/>
          <a:stretch>
            <a:fillRect/>
          </a:stretch>
        </p:blipFill>
        <p:spPr>
          <a:xfrm>
            <a:off x="1663065" y="2503805"/>
            <a:ext cx="7951470" cy="3914140"/>
          </a:xfrm>
          <a:prstGeom prst="rect">
            <a:avLst/>
          </a:prstGeom>
        </p:spPr>
      </p:pic>
      <p:sp>
        <p:nvSpPr>
          <p:cNvPr id="12" name="文本框 11"/>
          <p:cNvSpPr txBox="1"/>
          <p:nvPr/>
        </p:nvSpPr>
        <p:spPr>
          <a:xfrm>
            <a:off x="301625" y="1581785"/>
            <a:ext cx="11124565" cy="92202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Student Programmer: (Intermediate Skill Level) possess more than basic programming knowledge but lack the deep expertise.</a:t>
            </a:r>
          </a:p>
          <a:p>
            <a:r>
              <a:rPr lang="en-US" altLang="zh-CN">
                <a:latin typeface="Times New Roman" panose="02020603050405020304" charset="0"/>
                <a:cs typeface="Times New Roman" panose="02020603050405020304" charset="0"/>
              </a:rPr>
              <a:t>Teacher Programmer: (Expert Level) possess a high level of programming skill and experience.</a:t>
            </a:r>
          </a:p>
        </p:txBody>
      </p:sp>
      <p:sp>
        <p:nvSpPr>
          <p:cNvPr id="13" name="文本框 12"/>
          <p:cNvSpPr txBox="1"/>
          <p:nvPr/>
        </p:nvSpPr>
        <p:spPr>
          <a:xfrm>
            <a:off x="301625" y="783590"/>
            <a:ext cx="11632565" cy="92202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1. During </a:t>
            </a:r>
            <a:r>
              <a:rPr lang="en-US" altLang="zh-CN" b="1">
                <a:latin typeface="Times New Roman" panose="02020603050405020304" charset="0"/>
                <a:cs typeface="Times New Roman" panose="02020603050405020304" charset="0"/>
              </a:rPr>
              <a:t>the coding stage</a:t>
            </a:r>
            <a:r>
              <a:rPr lang="en-US" altLang="zh-CN">
                <a:latin typeface="Times New Roman" panose="02020603050405020304" charset="0"/>
                <a:cs typeface="Times New Roman" panose="02020603050405020304" charset="0"/>
              </a:rPr>
              <a:t>, even on problems with no data contamination, the human feedback is most beneficial.</a:t>
            </a:r>
          </a:p>
          <a:p>
            <a:r>
              <a:rPr lang="en-US" altLang="zh-CN">
                <a:latin typeface="Times New Roman" panose="02020603050405020304" charset="0"/>
                <a:cs typeface="Times New Roman" panose="02020603050405020304" charset="0"/>
              </a:rPr>
              <a:t>2. Expert feedback(Teacher Programmer) yields </a:t>
            </a:r>
            <a:r>
              <a:rPr lang="en-US" altLang="zh-CN" b="1">
                <a:latin typeface="Times New Roman" panose="02020603050405020304" charset="0"/>
                <a:cs typeface="Times New Roman" panose="02020603050405020304" charset="0"/>
              </a:rPr>
              <a:t>greater benefits</a:t>
            </a:r>
            <a:r>
              <a:rPr lang="en-US" altLang="zh-CN">
                <a:latin typeface="Times New Roman" panose="02020603050405020304" charset="0"/>
                <a:cs typeface="Times New Roman" panose="02020603050405020304" charset="0"/>
              </a:rPr>
              <a:t>, its higher cost necessitates efficient use of human resources.</a:t>
            </a:r>
          </a:p>
        </p:txBody>
      </p:sp>
      <p:pic>
        <p:nvPicPr>
          <p:cNvPr id="5" name="图片 4" descr="acl2025_id-wide_black_1920x655 (2)"/>
          <p:cNvPicPr>
            <a:picLocks noChangeAspect="1"/>
          </p:cNvPicPr>
          <p:nvPr/>
        </p:nvPicPr>
        <p:blipFill>
          <a:blip r:embed="rId6"/>
          <a:stretch>
            <a:fillRect/>
          </a:stretch>
        </p:blipFill>
        <p:spPr>
          <a:xfrm>
            <a:off x="7970520" y="20320"/>
            <a:ext cx="1988820" cy="678180"/>
          </a:xfrm>
          <a:prstGeom prst="rect">
            <a:avLst/>
          </a:prstGeom>
        </p:spPr>
      </p:pic>
      <p:pic>
        <p:nvPicPr>
          <p:cNvPr id="4" name="音频 3">
            <a:hlinkClick r:id="" action="ppaction://media"/>
            <a:extLst>
              <a:ext uri="{FF2B5EF4-FFF2-40B4-BE49-F238E27FC236}">
                <a16:creationId xmlns:a16="http://schemas.microsoft.com/office/drawing/2014/main" id="{5AD42476-8BF8-81F5-8029-1380967A8D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113"/>
    </mc:Choice>
    <mc:Fallback>
      <p:transition spd="slow" advTm="9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Collaborating with Real Humans (RQ3)</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0495" y="885825"/>
            <a:ext cx="11957685" cy="101473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1. Humans </a:t>
            </a:r>
            <a:r>
              <a:rPr lang="en-US" altLang="zh-CN" sz="2000" b="1">
                <a:latin typeface="Times New Roman" panose="02020603050405020304" charset="0"/>
                <a:cs typeface="Times New Roman" panose="02020603050405020304" charset="0"/>
              </a:rPr>
              <a:t>play a vital role</a:t>
            </a:r>
            <a:r>
              <a:rPr lang="en-US" altLang="zh-CN" sz="2000">
                <a:latin typeface="Times New Roman" panose="02020603050405020304" charset="0"/>
                <a:cs typeface="Times New Roman" panose="02020603050405020304" charset="0"/>
              </a:rPr>
              <a:t> in identifying bugs and improving LLM performance.</a:t>
            </a:r>
          </a:p>
          <a:p>
            <a:r>
              <a:rPr lang="en-US" altLang="zh-CN" sz="2000">
                <a:latin typeface="Times New Roman" panose="02020603050405020304" charset="0"/>
                <a:cs typeface="Times New Roman" panose="02020603050405020304" charset="0"/>
              </a:rPr>
              <a:t>2. Human and LLMs </a:t>
            </a:r>
            <a:r>
              <a:rPr lang="en-US" altLang="zh-CN" sz="2000" b="1">
                <a:latin typeface="Times New Roman" panose="02020603050405020304" charset="0"/>
                <a:cs typeface="Times New Roman" panose="02020603050405020304" charset="0"/>
              </a:rPr>
              <a:t>have complementary strengths</a:t>
            </a:r>
            <a:r>
              <a:rPr lang="en-US" altLang="zh-CN" sz="2000">
                <a:latin typeface="Times New Roman" panose="02020603050405020304" charset="0"/>
                <a:cs typeface="Times New Roman" panose="02020603050405020304" charset="0"/>
              </a:rPr>
              <a:t>, creating a powerful synergy.</a:t>
            </a:r>
          </a:p>
          <a:p>
            <a:r>
              <a:rPr lang="en-US" altLang="zh-CN" sz="2000">
                <a:latin typeface="Times New Roman" panose="02020603050405020304" charset="0"/>
                <a:cs typeface="Times New Roman" panose="02020603050405020304" charset="0"/>
              </a:rPr>
              <a:t>3. Experiment result demonstrate that </a:t>
            </a:r>
            <a:r>
              <a:rPr lang="en-US" altLang="zh-CN" sz="2000" b="1">
                <a:latin typeface="Times New Roman" panose="02020603050405020304" charset="0"/>
                <a:cs typeface="Times New Roman" panose="02020603050405020304" charset="0"/>
              </a:rPr>
              <a:t>higher success rates</a:t>
            </a:r>
            <a:r>
              <a:rPr lang="en-US" altLang="zh-CN" sz="2000">
                <a:latin typeface="Times New Roman" panose="02020603050405020304" charset="0"/>
                <a:cs typeface="Times New Roman" panose="02020603050405020304" charset="0"/>
              </a:rPr>
              <a:t> correcting bugs with accurate human feedback.</a:t>
            </a:r>
          </a:p>
        </p:txBody>
      </p:sp>
      <p:pic>
        <p:nvPicPr>
          <p:cNvPr id="9" name="图片 8"/>
          <p:cNvPicPr>
            <a:picLocks noChangeAspect="1"/>
          </p:cNvPicPr>
          <p:nvPr/>
        </p:nvPicPr>
        <p:blipFill>
          <a:blip r:embed="rId5"/>
          <a:stretch>
            <a:fillRect/>
          </a:stretch>
        </p:blipFill>
        <p:spPr>
          <a:xfrm>
            <a:off x="69215" y="2254885"/>
            <a:ext cx="4256405" cy="3082925"/>
          </a:xfrm>
          <a:prstGeom prst="rect">
            <a:avLst/>
          </a:prstGeom>
        </p:spPr>
      </p:pic>
      <p:pic>
        <p:nvPicPr>
          <p:cNvPr id="11" name="图片 10"/>
          <p:cNvPicPr>
            <a:picLocks noChangeAspect="1"/>
          </p:cNvPicPr>
          <p:nvPr/>
        </p:nvPicPr>
        <p:blipFill>
          <a:blip r:embed="rId6"/>
          <a:stretch>
            <a:fillRect/>
          </a:stretch>
        </p:blipFill>
        <p:spPr>
          <a:xfrm>
            <a:off x="4427220" y="2349500"/>
            <a:ext cx="4074160" cy="2988310"/>
          </a:xfrm>
          <a:prstGeom prst="rect">
            <a:avLst/>
          </a:prstGeom>
        </p:spPr>
      </p:pic>
      <p:pic>
        <p:nvPicPr>
          <p:cNvPr id="12" name="图片 11"/>
          <p:cNvPicPr>
            <a:picLocks noChangeAspect="1"/>
          </p:cNvPicPr>
          <p:nvPr/>
        </p:nvPicPr>
        <p:blipFill>
          <a:blip r:embed="rId7"/>
          <a:stretch>
            <a:fillRect/>
          </a:stretch>
        </p:blipFill>
        <p:spPr>
          <a:xfrm>
            <a:off x="8501380" y="2484755"/>
            <a:ext cx="3515995" cy="2432685"/>
          </a:xfrm>
          <a:prstGeom prst="rect">
            <a:avLst/>
          </a:prstGeom>
        </p:spPr>
      </p:pic>
      <p:pic>
        <p:nvPicPr>
          <p:cNvPr id="5" name="图片 4" descr="acl2025_id-wide_black_1920x655 (2)"/>
          <p:cNvPicPr>
            <a:picLocks noChangeAspect="1"/>
          </p:cNvPicPr>
          <p:nvPr/>
        </p:nvPicPr>
        <p:blipFill>
          <a:blip r:embed="rId8"/>
          <a:stretch>
            <a:fillRect/>
          </a:stretch>
        </p:blipFill>
        <p:spPr>
          <a:xfrm>
            <a:off x="7970520" y="20320"/>
            <a:ext cx="1988820" cy="678180"/>
          </a:xfrm>
          <a:prstGeom prst="rect">
            <a:avLst/>
          </a:prstGeom>
        </p:spPr>
      </p:pic>
      <p:pic>
        <p:nvPicPr>
          <p:cNvPr id="16" name="音频 15">
            <a:hlinkClick r:id="" action="ppaction://media"/>
            <a:extLst>
              <a:ext uri="{FF2B5EF4-FFF2-40B4-BE49-F238E27FC236}">
                <a16:creationId xmlns:a16="http://schemas.microsoft.com/office/drawing/2014/main" id="{D90260DF-B2A6-1E28-E547-1DC8919F445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643"/>
    </mc:Choice>
    <mc:Fallback>
      <p:transition spd="slow" advTm="10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07978"/>
            <a:ext cx="12192000" cy="389165"/>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矩形 6"/>
          <p:cNvSpPr/>
          <p:nvPr/>
        </p:nvSpPr>
        <p:spPr>
          <a:xfrm>
            <a:off x="0" y="2500834"/>
            <a:ext cx="12192000" cy="1107145"/>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文本框 10"/>
          <p:cNvSpPr txBox="1"/>
          <p:nvPr/>
        </p:nvSpPr>
        <p:spPr>
          <a:xfrm>
            <a:off x="-56" y="2500917"/>
            <a:ext cx="12192000" cy="1076325"/>
          </a:xfrm>
          <a:prstGeom prst="rect">
            <a:avLst/>
          </a:prstGeom>
          <a:noFill/>
        </p:spPr>
        <p:txBody>
          <a:bodyPr wrap="square" rtlCol="0">
            <a:spAutoFit/>
          </a:bodyPr>
          <a:lstStyle/>
          <a:p>
            <a:pPr lvl="0" algn="ctr"/>
            <a:r>
              <a:rPr lang="en-US" altLang="zh-CN" sz="3200" b="1" dirty="0">
                <a:solidFill>
                  <a:schemeClr val="bg1"/>
                </a:solidFill>
                <a:latin typeface="微软雅黑" panose="020B0503020204020204" pitchFamily="34" charset="-122"/>
                <a:ea typeface="微软雅黑" panose="020B0503020204020204" pitchFamily="34" charset="-122"/>
                <a:sym typeface="+mn-ea"/>
              </a:rPr>
              <a:t>ELABORATION: A Comprehensive Benchmark on Human-LLM Competitive Programming</a:t>
            </a:r>
            <a:endParaRPr lang="en-US" altLang="zh-CN" sz="3200" b="1" dirty="0">
              <a:solidFill>
                <a:schemeClr val="bg1"/>
              </a:solidFill>
              <a:latin typeface="Times New Roman" panose="02020603050405020304" charset="0"/>
              <a:cs typeface="Times New Roman" panose="02020603050405020304" charset="0"/>
            </a:endParaRPr>
          </a:p>
        </p:txBody>
      </p:sp>
      <p:sp>
        <p:nvSpPr>
          <p:cNvPr id="12" name="文本框 11"/>
          <p:cNvSpPr txBox="1"/>
          <p:nvPr/>
        </p:nvSpPr>
        <p:spPr>
          <a:xfrm>
            <a:off x="-96688" y="4325894"/>
            <a:ext cx="12192000" cy="398780"/>
          </a:xfrm>
          <a:prstGeom prst="rect">
            <a:avLst/>
          </a:prstGeom>
          <a:noFill/>
        </p:spPr>
        <p:txBody>
          <a:bodyPr wrap="square" rtlCol="0">
            <a:spAutoFit/>
          </a:bodyPr>
          <a:lstStyle/>
          <a:p>
            <a:pPr algn="ctr"/>
            <a:r>
              <a:rPr lang="en-US" altLang="zh-CN" sz="2000" b="1" dirty="0">
                <a:latin typeface="Times New Roman" panose="02020603050405020304" charset="0"/>
                <a:cs typeface="Times New Roman" panose="02020603050405020304" charset="0"/>
              </a:rPr>
              <a:t>Xinwei Yang, Zhaofeng Liu, Chen Huang, Jiashuai Zhang, Tong Zhang, Yifan Zhang, Wenqiang Lei</a:t>
            </a:r>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216265" y="307340"/>
            <a:ext cx="3439795" cy="993775"/>
          </a:xfrm>
          <a:prstGeom prst="rect">
            <a:avLst/>
          </a:prstGeom>
        </p:spPr>
      </p:pic>
      <p:pic>
        <p:nvPicPr>
          <p:cNvPr id="5" name="图片 4" descr="acl2025_id-wide_black_1920x655 (2)"/>
          <p:cNvPicPr>
            <a:picLocks noChangeAspect="1"/>
          </p:cNvPicPr>
          <p:nvPr/>
        </p:nvPicPr>
        <p:blipFill>
          <a:blip r:embed="rId7"/>
          <a:stretch>
            <a:fillRect/>
          </a:stretch>
        </p:blipFill>
        <p:spPr>
          <a:xfrm>
            <a:off x="325755" y="97790"/>
            <a:ext cx="3528695" cy="1203325"/>
          </a:xfrm>
          <a:prstGeom prst="rect">
            <a:avLst/>
          </a:prstGeom>
        </p:spPr>
      </p:pic>
      <p:pic>
        <p:nvPicPr>
          <p:cNvPr id="3" name="音频 2">
            <a:hlinkClick r:id="" action="ppaction://media"/>
            <a:extLst>
              <a:ext uri="{FF2B5EF4-FFF2-40B4-BE49-F238E27FC236}">
                <a16:creationId xmlns:a16="http://schemas.microsoft.com/office/drawing/2014/main" id="{68F3ECA4-C1ED-43FB-F0C3-0C99CEDEE2F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4"/>
    </mc:Choice>
    <mc:Fallback>
      <p:transition spd="slow" advTm="40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Background &amp; Motivation</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50495" y="783590"/>
            <a:ext cx="11936730" cy="5862320"/>
          </a:xfrm>
          <a:prstGeom prst="rect">
            <a:avLst/>
          </a:prstGeom>
          <a:noFill/>
        </p:spPr>
        <p:txBody>
          <a:bodyPr wrap="square" rtlCol="0">
            <a:noAutofit/>
          </a:bodyPr>
          <a:lstStyle/>
          <a:p>
            <a:r>
              <a:rPr lang="en-US" altLang="zh-CN" sz="2000" b="1">
                <a:latin typeface="Times New Roman" panose="02020603050405020304" charset="0"/>
                <a:cs typeface="Times New Roman" panose="02020603050405020304" charset="0"/>
              </a:rPr>
              <a:t>Background:</a:t>
            </a:r>
          </a:p>
          <a:p>
            <a:r>
              <a:rPr lang="en-US" altLang="zh-CN" sz="2000">
                <a:latin typeface="Times New Roman" panose="02020603050405020304" charset="0"/>
                <a:cs typeface="Times New Roman" panose="02020603050405020304" charset="0"/>
              </a:rPr>
              <a:t>1. While large language models have attracted attention in competitive programming, </a:t>
            </a:r>
            <a:r>
              <a:rPr lang="en-US" altLang="zh-CN" sz="2000" b="1">
                <a:latin typeface="Times New Roman" panose="02020603050405020304" charset="0"/>
                <a:cs typeface="Times New Roman" panose="02020603050405020304" charset="0"/>
              </a:rPr>
              <a:t>their practical utility remains limited</a:t>
            </a:r>
            <a:r>
              <a:rPr lang="en-US" altLang="zh-CN" sz="2000">
                <a:latin typeface="Times New Roman" panose="02020603050405020304" charset="0"/>
                <a:cs typeface="Times New Roman" panose="02020603050405020304" charset="0"/>
              </a:rPr>
              <a:t> due to underwhelming performance.</a:t>
            </a:r>
          </a:p>
          <a:p>
            <a:r>
              <a:rPr lang="en-US" altLang="zh-CN" sz="2000">
                <a:latin typeface="Times New Roman" panose="02020603050405020304" charset="0"/>
                <a:cs typeface="Times New Roman" panose="02020603050405020304" charset="0"/>
              </a:rPr>
              <a:t>2. To address this, </a:t>
            </a:r>
            <a:r>
              <a:rPr lang="en-US" altLang="zh-CN" sz="2000" b="1">
                <a:latin typeface="Times New Roman" panose="02020603050405020304" charset="0"/>
                <a:cs typeface="Times New Roman" panose="02020603050405020304" charset="0"/>
              </a:rPr>
              <a:t>Human-LLM Competitive Programming employs a human-in-the-loop approach</a:t>
            </a:r>
            <a:r>
              <a:rPr lang="en-US" altLang="zh-CN" sz="2000">
                <a:latin typeface="Times New Roman" panose="02020603050405020304" charset="0"/>
                <a:cs typeface="Times New Roman" panose="02020603050405020304" charset="0"/>
              </a:rPr>
              <a:t>, using multi-turn feedback to improve LLM performance in competitive programming. </a:t>
            </a:r>
          </a:p>
          <a:p>
            <a:endParaRPr lang="en-US" altLang="zh-CN" sz="2000" b="1">
              <a:latin typeface="Times New Roman" panose="02020603050405020304" charset="0"/>
              <a:cs typeface="Times New Roman" panose="02020603050405020304" charset="0"/>
            </a:endParaRPr>
          </a:p>
          <a:p>
            <a:r>
              <a:rPr lang="en-US" altLang="zh-CN" sz="2000" b="1">
                <a:latin typeface="Times New Roman" panose="02020603050405020304" charset="0"/>
                <a:cs typeface="Times New Roman" panose="02020603050405020304" charset="0"/>
              </a:rPr>
              <a:t>Motivation:</a:t>
            </a:r>
          </a:p>
          <a:p>
            <a:r>
              <a:rPr lang="en-US" altLang="zh-CN" sz="2000">
                <a:latin typeface="Times New Roman" panose="02020603050405020304" charset="0"/>
                <a:cs typeface="Times New Roman" panose="02020603050405020304" charset="0"/>
              </a:rPr>
              <a:t>Existing research on Human-LLM collaboration in competitive programming </a:t>
            </a:r>
            <a:r>
              <a:rPr lang="en-US" altLang="zh-CN" sz="2000" b="1">
                <a:latin typeface="Times New Roman" panose="02020603050405020304" charset="0"/>
                <a:cs typeface="Times New Roman" panose="02020603050405020304" charset="0"/>
              </a:rPr>
              <a:t>is fragmented, lacking a unified understanding</a:t>
            </a:r>
            <a:r>
              <a:rPr lang="en-US" altLang="zh-CN" sz="2000">
                <a:latin typeface="Times New Roman" panose="02020603050405020304" charset="0"/>
                <a:cs typeface="Times New Roman" panose="02020603050405020304" charset="0"/>
              </a:rPr>
              <a:t>, highlighting </a:t>
            </a:r>
            <a:r>
              <a:rPr lang="en-US" altLang="zh-CN" sz="2000" b="1">
                <a:latin typeface="Times New Roman" panose="02020603050405020304" charset="0"/>
                <a:cs typeface="Times New Roman" panose="02020603050405020304" charset="0"/>
              </a:rPr>
              <a:t>the need for a comprehensive benchmark</a:t>
            </a:r>
            <a:r>
              <a:rPr lang="en-US" altLang="zh-CN" sz="2000">
                <a:latin typeface="Times New Roman" panose="02020603050405020304" charset="0"/>
                <a:cs typeface="Times New Roman" panose="02020603050405020304" charset="0"/>
              </a:rPr>
              <a:t> to assess its effectiveness across the entire competitive programming process. </a:t>
            </a:r>
          </a:p>
          <a:p>
            <a:endParaRPr lang="en-US" altLang="zh-CN" sz="2000">
              <a:latin typeface="Times New Roman" panose="02020603050405020304" charset="0"/>
              <a:cs typeface="Times New Roman" panose="02020603050405020304" charset="0"/>
            </a:endParaRPr>
          </a:p>
          <a:p>
            <a:r>
              <a:rPr lang="en-US" altLang="zh-CN" sz="2000" b="1">
                <a:latin typeface="Times New Roman" panose="02020603050405020304" charset="0"/>
                <a:cs typeface="Times New Roman" panose="02020603050405020304" charset="0"/>
              </a:rPr>
              <a:t>Benchmark:</a:t>
            </a:r>
          </a:p>
          <a:p>
            <a:r>
              <a:rPr lang="en-US" altLang="zh-CN" sz="2000">
                <a:latin typeface="Times New Roman" panose="02020603050405020304" charset="0"/>
                <a:cs typeface="Times New Roman" panose="02020603050405020304" charset="0"/>
              </a:rPr>
              <a:t>We present </a:t>
            </a:r>
            <a:r>
              <a:rPr lang="en-US" altLang="zh-CN" sz="2000" b="1">
                <a:latin typeface="Times New Roman" panose="02020603050405020304" charset="0"/>
                <a:cs typeface="Times New Roman" panose="02020603050405020304" charset="0"/>
              </a:rPr>
              <a:t>ELABORATION</a:t>
            </a:r>
            <a:r>
              <a:rPr lang="en-US" altLang="zh-CN" sz="2000">
                <a:latin typeface="Times New Roman" panose="02020603050405020304" charset="0"/>
                <a:cs typeface="Times New Roman" panose="02020603050405020304" charset="0"/>
              </a:rPr>
              <a:t>, a novel benchmark for Human-LLM competitive programming with </a:t>
            </a:r>
            <a:r>
              <a:rPr lang="en-US" altLang="zh-CN" sz="2000" b="1">
                <a:latin typeface="Times New Roman" panose="02020603050405020304" charset="0"/>
                <a:cs typeface="Times New Roman" panose="02020603050405020304" charset="0"/>
              </a:rPr>
              <a:t>a comprehensive evaluation protocol</a:t>
            </a:r>
            <a:r>
              <a:rPr lang="en-US" altLang="zh-CN" sz="2000">
                <a:latin typeface="Times New Roman" panose="02020603050405020304" charset="0"/>
                <a:cs typeface="Times New Roman" panose="02020603050405020304" charset="0"/>
              </a:rPr>
              <a:t> that includes </a:t>
            </a:r>
            <a:r>
              <a:rPr lang="en-US" altLang="zh-CN" sz="2000" b="1">
                <a:latin typeface="Times New Roman" panose="02020603050405020304" charset="0"/>
                <a:cs typeface="Times New Roman" panose="02020603050405020304" charset="0"/>
              </a:rPr>
              <a:t>a taxonomy of human feedback</a:t>
            </a:r>
            <a:r>
              <a:rPr lang="en-US" altLang="zh-CN" sz="2000">
                <a:latin typeface="Times New Roman" panose="02020603050405020304" charset="0"/>
                <a:cs typeface="Times New Roman" panose="02020603050405020304" charset="0"/>
              </a:rPr>
              <a:t> and </a:t>
            </a:r>
            <a:r>
              <a:rPr lang="en-US" altLang="zh-CN" sz="2000" b="1">
                <a:latin typeface="Times New Roman" panose="02020603050405020304" charset="0"/>
                <a:cs typeface="Times New Roman" panose="02020603050405020304" charset="0"/>
              </a:rPr>
              <a:t>a new human-LLM programming dataset</a:t>
            </a:r>
            <a:r>
              <a:rPr lang="en-US" altLang="zh-CN" sz="2000">
                <a:latin typeface="Times New Roman" panose="02020603050405020304" charset="0"/>
                <a:cs typeface="Times New Roman" panose="02020603050405020304" charset="0"/>
              </a:rPr>
              <a:t> to assess the entire competitive programming process (including comprehension, planning, coding and debugging).</a:t>
            </a:r>
          </a:p>
        </p:txBody>
      </p:sp>
      <p:pic>
        <p:nvPicPr>
          <p:cNvPr id="5" name="图片 4"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13" name="音频 12">
            <a:hlinkClick r:id="" action="ppaction://media"/>
            <a:extLst>
              <a:ext uri="{FF2B5EF4-FFF2-40B4-BE49-F238E27FC236}">
                <a16:creationId xmlns:a16="http://schemas.microsoft.com/office/drawing/2014/main" id="{CC7C0FE4-F2E9-4095-59FB-133B453B5D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302"/>
    </mc:Choice>
    <mc:Fallback>
      <p:transition spd="slow" advTm="86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Related Works</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347345" y="872490"/>
            <a:ext cx="7388860" cy="398780"/>
          </a:xfrm>
          <a:prstGeom prst="rect">
            <a:avLst/>
          </a:prstGeom>
          <a:noFill/>
        </p:spPr>
        <p:txBody>
          <a:bodyPr wrap="square" rtlCol="0">
            <a:spAutoFit/>
          </a:bodyPr>
          <a:lstStyle/>
          <a:p>
            <a:r>
              <a:rPr lang="en-US" altLang="zh-CN" sz="2000" b="1">
                <a:latin typeface="Times New Roman" panose="02020603050405020304" charset="0"/>
                <a:cs typeface="Times New Roman" panose="02020603050405020304" charset="0"/>
              </a:rPr>
              <a:t>Human-LLM Competitive Programming</a:t>
            </a:r>
          </a:p>
        </p:txBody>
      </p:sp>
      <p:sp>
        <p:nvSpPr>
          <p:cNvPr id="19" name="文本框 18"/>
          <p:cNvSpPr txBox="1"/>
          <p:nvPr/>
        </p:nvSpPr>
        <p:spPr>
          <a:xfrm>
            <a:off x="347345" y="1273810"/>
            <a:ext cx="11591290" cy="101473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Current approaches</a:t>
            </a:r>
            <a:r>
              <a:rPr lang="en-US" altLang="zh-CN" sz="2000" b="1">
                <a:latin typeface="Times New Roman" panose="02020603050405020304" charset="0"/>
                <a:cs typeface="Times New Roman" panose="02020603050405020304" charset="0"/>
              </a:rPr>
              <a:t> limit human feedback to (pseudo-)code or debugging</a:t>
            </a:r>
            <a:r>
              <a:rPr lang="en-US" altLang="zh-CN" sz="2000">
                <a:latin typeface="Times New Roman" panose="02020603050405020304" charset="0"/>
                <a:cs typeface="Times New Roman" panose="02020603050405020304" charset="0"/>
              </a:rPr>
              <a:t>, overlooking its broader potential, resulting in fragmented insights into human-LLM collaboration. </a:t>
            </a:r>
          </a:p>
          <a:p>
            <a:endParaRPr lang="en-US" altLang="zh-CN" sz="2000">
              <a:latin typeface="Times New Roman" panose="02020603050405020304" charset="0"/>
              <a:cs typeface="Times New Roman" panose="02020603050405020304" charset="0"/>
            </a:endParaRPr>
          </a:p>
        </p:txBody>
      </p:sp>
      <p:pic>
        <p:nvPicPr>
          <p:cNvPr id="23" name="图片 22"/>
          <p:cNvPicPr>
            <a:picLocks noChangeAspect="1"/>
          </p:cNvPicPr>
          <p:nvPr/>
        </p:nvPicPr>
        <p:blipFill>
          <a:blip r:embed="rId5"/>
          <a:stretch>
            <a:fillRect/>
          </a:stretch>
        </p:blipFill>
        <p:spPr>
          <a:xfrm>
            <a:off x="6173153" y="2287588"/>
            <a:ext cx="5452745" cy="4327525"/>
          </a:xfrm>
          <a:prstGeom prst="rect">
            <a:avLst/>
          </a:prstGeom>
        </p:spPr>
      </p:pic>
      <p:pic>
        <p:nvPicPr>
          <p:cNvPr id="24" name="图片 23"/>
          <p:cNvPicPr>
            <a:picLocks noChangeAspect="1"/>
          </p:cNvPicPr>
          <p:nvPr/>
        </p:nvPicPr>
        <p:blipFill>
          <a:blip r:embed="rId6"/>
          <a:stretch>
            <a:fillRect/>
          </a:stretch>
        </p:blipFill>
        <p:spPr>
          <a:xfrm>
            <a:off x="566103" y="2288223"/>
            <a:ext cx="4919980" cy="4326890"/>
          </a:xfrm>
          <a:prstGeom prst="rect">
            <a:avLst/>
          </a:prstGeom>
        </p:spPr>
      </p:pic>
      <p:sp>
        <p:nvSpPr>
          <p:cNvPr id="26" name="文本框 25"/>
          <p:cNvSpPr txBox="1"/>
          <p:nvPr/>
        </p:nvSpPr>
        <p:spPr>
          <a:xfrm>
            <a:off x="1710373" y="1970405"/>
            <a:ext cx="299783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panose="02020603050405020304" charset="0"/>
                <a:cs typeface="Times New Roman" panose="02020603050405020304" charset="0"/>
              </a:rPr>
              <a:t>suggest solution strategies</a:t>
            </a:r>
          </a:p>
        </p:txBody>
      </p:sp>
      <p:sp>
        <p:nvSpPr>
          <p:cNvPr id="27" name="文本框 26"/>
          <p:cNvSpPr txBox="1"/>
          <p:nvPr/>
        </p:nvSpPr>
        <p:spPr>
          <a:xfrm>
            <a:off x="7600633" y="1970405"/>
            <a:ext cx="259778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panose="02020603050405020304" charset="0"/>
                <a:cs typeface="Times New Roman" panose="02020603050405020304" charset="0"/>
              </a:rPr>
              <a:t>identifying code errors</a:t>
            </a:r>
          </a:p>
        </p:txBody>
      </p:sp>
      <p:pic>
        <p:nvPicPr>
          <p:cNvPr id="5" name="图片 4" descr="acl2025_id-wide_black_1920x655 (2)"/>
          <p:cNvPicPr>
            <a:picLocks noChangeAspect="1"/>
          </p:cNvPicPr>
          <p:nvPr/>
        </p:nvPicPr>
        <p:blipFill>
          <a:blip r:embed="rId7"/>
          <a:stretch>
            <a:fillRect/>
          </a:stretch>
        </p:blipFill>
        <p:spPr>
          <a:xfrm>
            <a:off x="7970520" y="20320"/>
            <a:ext cx="1988820" cy="678180"/>
          </a:xfrm>
          <a:prstGeom prst="rect">
            <a:avLst/>
          </a:prstGeom>
        </p:spPr>
      </p:pic>
      <p:pic>
        <p:nvPicPr>
          <p:cNvPr id="7" name="音频 6">
            <a:hlinkClick r:id="" action="ppaction://media"/>
            <a:extLst>
              <a:ext uri="{FF2B5EF4-FFF2-40B4-BE49-F238E27FC236}">
                <a16:creationId xmlns:a16="http://schemas.microsoft.com/office/drawing/2014/main" id="{73EE729D-70C6-DB04-3D05-18051D338C0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227"/>
    </mc:Choice>
    <mc:Fallback>
      <p:transition spd="slow" advTm="83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Related Works</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5"/>
          <a:stretch>
            <a:fillRect/>
          </a:stretch>
        </p:blipFill>
        <p:spPr>
          <a:xfrm>
            <a:off x="196850" y="2586355"/>
            <a:ext cx="11544935" cy="3161030"/>
          </a:xfrm>
          <a:prstGeom prst="rect">
            <a:avLst/>
          </a:prstGeom>
        </p:spPr>
      </p:pic>
      <p:sp>
        <p:nvSpPr>
          <p:cNvPr id="17" name="文本框 16"/>
          <p:cNvSpPr txBox="1"/>
          <p:nvPr/>
        </p:nvSpPr>
        <p:spPr>
          <a:xfrm>
            <a:off x="196850" y="941705"/>
            <a:ext cx="7388860" cy="398780"/>
          </a:xfrm>
          <a:prstGeom prst="rect">
            <a:avLst/>
          </a:prstGeom>
          <a:noFill/>
        </p:spPr>
        <p:txBody>
          <a:bodyPr wrap="square" rtlCol="0">
            <a:spAutoFit/>
          </a:bodyPr>
          <a:lstStyle/>
          <a:p>
            <a:r>
              <a:rPr lang="en-US" altLang="zh-CN" sz="2000" b="1">
                <a:latin typeface="Times New Roman" panose="02020603050405020304" charset="0"/>
                <a:cs typeface="Times New Roman" panose="02020603050405020304" charset="0"/>
              </a:rPr>
              <a:t>Competitive Programming Benchmarks</a:t>
            </a:r>
          </a:p>
        </p:txBody>
      </p:sp>
      <p:sp>
        <p:nvSpPr>
          <p:cNvPr id="18" name="文本框 17"/>
          <p:cNvSpPr txBox="1"/>
          <p:nvPr/>
        </p:nvSpPr>
        <p:spPr>
          <a:xfrm>
            <a:off x="150495" y="1456055"/>
            <a:ext cx="12306935" cy="101473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Difference between ELABORATION and existing competitive programming benchmarks. </a:t>
            </a:r>
          </a:p>
          <a:p>
            <a:r>
              <a:rPr lang="en-US" altLang="zh-CN" sz="2000">
                <a:latin typeface="Times New Roman" panose="02020603050405020304" charset="0"/>
                <a:cs typeface="Times New Roman" panose="02020603050405020304" charset="0"/>
              </a:rPr>
              <a:t>Only OpenCoderInterpreter and ours are specifically designed for </a:t>
            </a:r>
            <a:r>
              <a:rPr lang="en-US" altLang="zh-CN" sz="2000" b="1">
                <a:latin typeface="Times New Roman" panose="02020603050405020304" charset="0"/>
                <a:cs typeface="Times New Roman" panose="02020603050405020304" charset="0"/>
              </a:rPr>
              <a:t>human-LLM competitive programming</a:t>
            </a:r>
            <a:r>
              <a:rPr lang="en-US" altLang="zh-CN" sz="2000">
                <a:latin typeface="Times New Roman" panose="02020603050405020304" charset="0"/>
                <a:cs typeface="Times New Roman" panose="02020603050405020304" charset="0"/>
              </a:rPr>
              <a:t>; </a:t>
            </a:r>
          </a:p>
          <a:p>
            <a:r>
              <a:rPr lang="en-US" altLang="zh-CN" sz="2000">
                <a:latin typeface="Times New Roman" panose="02020603050405020304" charset="0"/>
                <a:cs typeface="Times New Roman" panose="02020603050405020304" charset="0"/>
              </a:rPr>
              <a:t>However, we differ significantly from OpenCoderInterpreter.</a:t>
            </a:r>
          </a:p>
        </p:txBody>
      </p:sp>
      <p:pic>
        <p:nvPicPr>
          <p:cNvPr id="5" name="图片 4" descr="acl2025_id-wide_black_1920x655 (2)"/>
          <p:cNvPicPr>
            <a:picLocks noChangeAspect="1"/>
          </p:cNvPicPr>
          <p:nvPr/>
        </p:nvPicPr>
        <p:blipFill>
          <a:blip r:embed="rId6"/>
          <a:stretch>
            <a:fillRect/>
          </a:stretch>
        </p:blipFill>
        <p:spPr>
          <a:xfrm>
            <a:off x="7970520" y="20320"/>
            <a:ext cx="1988820" cy="678180"/>
          </a:xfrm>
          <a:prstGeom prst="rect">
            <a:avLst/>
          </a:prstGeom>
        </p:spPr>
      </p:pic>
      <p:pic>
        <p:nvPicPr>
          <p:cNvPr id="12" name="音频 11">
            <a:hlinkClick r:id="" action="ppaction://media"/>
            <a:extLst>
              <a:ext uri="{FF2B5EF4-FFF2-40B4-BE49-F238E27FC236}">
                <a16:creationId xmlns:a16="http://schemas.microsoft.com/office/drawing/2014/main" id="{CE83DC85-708F-C310-98C4-1D27DF5DBFE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390"/>
    </mc:Choice>
    <mc:Fallback>
      <p:transition spd="slow" advTm="9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a:t>
              </a:r>
              <a:r>
                <a:rPr lang="en-US" altLang="zh-CN" sz="2800" b="1" dirty="0">
                  <a:solidFill>
                    <a:schemeClr val="tx1"/>
                  </a:solidFill>
                  <a:latin typeface="微软雅黑" panose="020B0503020204020204" pitchFamily="34" charset="-122"/>
                  <a:ea typeface="微软雅黑" panose="020B0503020204020204" pitchFamily="34" charset="-122"/>
                  <a:sym typeface="+mn-ea"/>
                </a:rPr>
                <a:t>ELABORATION Benchmark</a:t>
              </a: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50495" y="971550"/>
            <a:ext cx="7761605" cy="398780"/>
          </a:xfrm>
          <a:prstGeom prst="rect">
            <a:avLst/>
          </a:prstGeom>
          <a:noFill/>
        </p:spPr>
        <p:txBody>
          <a:bodyPr wrap="square" rtlCol="0">
            <a:spAutoFit/>
          </a:bodyPr>
          <a:lstStyle/>
          <a:p>
            <a:r>
              <a:rPr lang="en-US" altLang="zh-CN" sz="2000" b="1">
                <a:latin typeface="Times New Roman" panose="02020603050405020304" charset="0"/>
                <a:cs typeface="Times New Roman" panose="02020603050405020304" charset="0"/>
              </a:rPr>
              <a:t>Human-LLM Competitive Programming Evaluation Protocol</a:t>
            </a:r>
          </a:p>
        </p:txBody>
      </p:sp>
      <p:sp>
        <p:nvSpPr>
          <p:cNvPr id="11" name="文本框 10"/>
          <p:cNvSpPr txBox="1"/>
          <p:nvPr/>
        </p:nvSpPr>
        <p:spPr>
          <a:xfrm>
            <a:off x="196850" y="1438910"/>
            <a:ext cx="11602720" cy="706755"/>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Our evaluation protocol accommodates both real human programmers and user simulators to provide feedback at each stage of the competitive programming process. </a:t>
            </a:r>
          </a:p>
        </p:txBody>
      </p:sp>
      <p:pic>
        <p:nvPicPr>
          <p:cNvPr id="5" name="图片 4"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6" name="图片 5" descr="taxonomy (1)"/>
          <p:cNvPicPr>
            <a:picLocks noChangeAspect="1"/>
          </p:cNvPicPr>
          <p:nvPr/>
        </p:nvPicPr>
        <p:blipFill>
          <a:blip r:embed="rId6"/>
          <a:stretch>
            <a:fillRect/>
          </a:stretch>
        </p:blipFill>
        <p:spPr>
          <a:xfrm>
            <a:off x="0" y="2346325"/>
            <a:ext cx="12159615" cy="3886835"/>
          </a:xfrm>
          <a:prstGeom prst="rect">
            <a:avLst/>
          </a:prstGeom>
        </p:spPr>
      </p:pic>
      <p:pic>
        <p:nvPicPr>
          <p:cNvPr id="14" name="音频 13">
            <a:hlinkClick r:id="" action="ppaction://media"/>
            <a:extLst>
              <a:ext uri="{FF2B5EF4-FFF2-40B4-BE49-F238E27FC236}">
                <a16:creationId xmlns:a16="http://schemas.microsoft.com/office/drawing/2014/main" id="{4FACA39B-3359-615E-8351-FC78DBBF9E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441"/>
    </mc:Choice>
    <mc:Fallback>
      <p:transition spd="slow" advTm="10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624" y="176852"/>
              <a:ext cx="9829800"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sym typeface="+mn-ea"/>
                </a:rPr>
                <a:t>ELABORATION Benchmark</a:t>
              </a:r>
              <a:endParaRPr lang="en-US" altLang="zh-CN"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96850" y="846455"/>
            <a:ext cx="4064000" cy="398780"/>
          </a:xfrm>
          <a:prstGeom prst="rect">
            <a:avLst/>
          </a:prstGeom>
          <a:noFill/>
        </p:spPr>
        <p:txBody>
          <a:bodyPr wrap="square" rtlCol="0">
            <a:spAutoFit/>
          </a:bodyPr>
          <a:lstStyle/>
          <a:p>
            <a:r>
              <a:rPr lang="en-US" altLang="zh-CN" sz="2000" b="1">
                <a:latin typeface="Times New Roman" panose="02020603050405020304" charset="0"/>
                <a:cs typeface="Times New Roman" panose="02020603050405020304" charset="0"/>
              </a:rPr>
              <a:t>Human Feedback Taxonomy</a:t>
            </a:r>
          </a:p>
        </p:txBody>
      </p:sp>
      <p:sp>
        <p:nvSpPr>
          <p:cNvPr id="5" name="文本框 4"/>
          <p:cNvSpPr txBox="1"/>
          <p:nvPr/>
        </p:nvSpPr>
        <p:spPr>
          <a:xfrm>
            <a:off x="3189605" y="1351280"/>
            <a:ext cx="4064000" cy="368300"/>
          </a:xfrm>
          <a:prstGeom prst="rect">
            <a:avLst/>
          </a:prstGeom>
          <a:noFill/>
        </p:spPr>
        <p:txBody>
          <a:bodyPr wrap="square" rtlCol="0">
            <a:spAutoFit/>
          </a:bodyPr>
          <a:lstStyle/>
          <a:p>
            <a:endParaRPr lang="zh-CN" altLang="en-US"/>
          </a:p>
        </p:txBody>
      </p:sp>
      <p:sp>
        <p:nvSpPr>
          <p:cNvPr id="6" name="文本框 5"/>
          <p:cNvSpPr txBox="1"/>
          <p:nvPr/>
        </p:nvSpPr>
        <p:spPr>
          <a:xfrm>
            <a:off x="150495" y="1245235"/>
            <a:ext cx="11256645" cy="39878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 This taxonomy consolidates the entire programming process into the following primary stages.</a:t>
            </a:r>
          </a:p>
        </p:txBody>
      </p:sp>
      <p:sp>
        <p:nvSpPr>
          <p:cNvPr id="9" name="文本框 8"/>
          <p:cNvSpPr txBox="1"/>
          <p:nvPr/>
        </p:nvSpPr>
        <p:spPr>
          <a:xfrm>
            <a:off x="196850" y="1699260"/>
            <a:ext cx="11784965" cy="470789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a:latin typeface="Times New Roman" panose="02020603050405020304" charset="0"/>
                <a:cs typeface="Times New Roman" panose="02020603050405020304" charset="0"/>
              </a:rPr>
              <a:t> Problem Construction</a:t>
            </a:r>
          </a:p>
          <a:p>
            <a:pPr indent="0">
              <a:buFont typeface="Arial" panose="020B0604020202020204" pitchFamily="34" charset="0"/>
              <a:buNone/>
            </a:pPr>
            <a:r>
              <a:rPr lang="en-US" altLang="zh-CN" sz="2000">
                <a:latin typeface="Times New Roman" panose="02020603050405020304" charset="0"/>
                <a:cs typeface="Times New Roman" panose="02020603050405020304" charset="0"/>
                <a:sym typeface="+mn-ea"/>
              </a:rPr>
              <a:t>LLMs require a thorough understanding of the problem statement. To facilitate this, human feedback can provide crucial requirements and specifications.</a:t>
            </a:r>
          </a:p>
          <a:p>
            <a:pPr indent="0">
              <a:buFont typeface="Arial" panose="020B0604020202020204" pitchFamily="34" charset="0"/>
              <a:buNone/>
            </a:pPr>
            <a:endParaRPr lang="en-US" altLang="zh-CN" sz="2000">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r>
              <a:rPr lang="en-US" altLang="zh-CN" sz="2000" b="1">
                <a:latin typeface="Times New Roman" panose="02020603050405020304" charset="0"/>
                <a:cs typeface="Times New Roman" panose="02020603050405020304" charset="0"/>
              </a:rPr>
              <a:t>Solution Planning</a:t>
            </a:r>
          </a:p>
          <a:p>
            <a:pPr indent="0">
              <a:buFont typeface="Arial" panose="020B0604020202020204" pitchFamily="34" charset="0"/>
              <a:buNone/>
            </a:pPr>
            <a:r>
              <a:rPr lang="en-US" altLang="zh-CN" sz="2000">
                <a:latin typeface="Times New Roman" panose="02020603050405020304" charset="0"/>
                <a:cs typeface="Times New Roman" panose="02020603050405020304" charset="0"/>
              </a:rPr>
              <a:t>LLMs engage in solution planning by selecting appropriate algorithms. To facilitate this, human feedback can suggest effective algorithms, provide justifications, and even supply complete and accurate pseudocode.</a:t>
            </a:r>
            <a:endParaRPr lang="en-US" altLang="zh-CN" sz="2000" b="1">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altLang="zh-CN" sz="20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b="1">
                <a:latin typeface="Times New Roman" panose="02020603050405020304" charset="0"/>
                <a:cs typeface="Times New Roman" panose="02020603050405020304" charset="0"/>
              </a:rPr>
              <a:t>Code Generation</a:t>
            </a:r>
          </a:p>
          <a:p>
            <a:pPr indent="0">
              <a:buFont typeface="Arial" panose="020B0604020202020204" pitchFamily="34" charset="0"/>
              <a:buNone/>
            </a:pPr>
            <a:r>
              <a:rPr lang="en-US" altLang="zh-CN" sz="2000">
                <a:latin typeface="Times New Roman" panose="02020603050405020304" charset="0"/>
                <a:cs typeface="Times New Roman" panose="02020603050405020304" charset="0"/>
              </a:rPr>
              <a:t>LLMs must generate complete, compilable code. In this case, human feedback can suggest solution strategies to improve the generated code.</a:t>
            </a:r>
          </a:p>
          <a:p>
            <a:pPr marL="342900" indent="-342900">
              <a:buFont typeface="Arial" panose="020B0604020202020204" pitchFamily="34" charset="0"/>
              <a:buChar char="•"/>
            </a:pPr>
            <a:endParaRPr lang="en-US" altLang="zh-CN" sz="20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b="1">
                <a:latin typeface="Times New Roman" panose="02020603050405020304" charset="0"/>
                <a:cs typeface="Times New Roman" panose="02020603050405020304" charset="0"/>
              </a:rPr>
              <a:t>Code Debugging</a:t>
            </a:r>
          </a:p>
          <a:p>
            <a:pPr indent="0">
              <a:buFont typeface="Arial" panose="020B0604020202020204" pitchFamily="34" charset="0"/>
              <a:buNone/>
            </a:pPr>
            <a:r>
              <a:rPr lang="en-US" altLang="zh-CN" sz="2000">
                <a:latin typeface="Times New Roman" panose="02020603050405020304" charset="0"/>
                <a:cs typeface="Times New Roman" panose="02020603050405020304" charset="0"/>
              </a:rPr>
              <a:t>LLMs must pass the complete set of test cases. In this case, humans assist in identifying errors until all unseen test cases are passed.</a:t>
            </a:r>
          </a:p>
        </p:txBody>
      </p:sp>
      <p:pic>
        <p:nvPicPr>
          <p:cNvPr id="7" name="图片 6"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13" name="音频 12">
            <a:hlinkClick r:id="" action="ppaction://media"/>
            <a:extLst>
              <a:ext uri="{FF2B5EF4-FFF2-40B4-BE49-F238E27FC236}">
                <a16:creationId xmlns:a16="http://schemas.microsoft.com/office/drawing/2014/main" id="{E4542250-3AB2-7ECF-9F4C-CDDE7870F2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882"/>
    </mc:Choice>
    <mc:Fallback>
      <p:transition spd="slow" advTm="78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1002665"/>
            <a:chOff x="-1" y="127322"/>
            <a:chExt cx="12192001" cy="1002665"/>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624" y="176852"/>
              <a:ext cx="10868660" cy="953135"/>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a:t>
              </a:r>
              <a:r>
                <a:rPr lang="en-US" altLang="zh-CN" sz="2800" b="1" dirty="0">
                  <a:solidFill>
                    <a:srgbClr val="1F2B37"/>
                  </a:solidFill>
                  <a:latin typeface="微软雅黑" panose="020B0503020204020204" pitchFamily="34" charset="-122"/>
                  <a:ea typeface="微软雅黑" panose="020B0503020204020204" pitchFamily="34" charset="-122"/>
                  <a:sym typeface="+mn-ea"/>
                </a:rPr>
                <a:t> </a:t>
              </a:r>
              <a:r>
                <a:rPr lang="en-US" altLang="zh-CN" sz="2800" b="1" dirty="0">
                  <a:latin typeface="微软雅黑" panose="020B0503020204020204" pitchFamily="34" charset="-122"/>
                  <a:ea typeface="微软雅黑" panose="020B0503020204020204" pitchFamily="34" charset="-122"/>
                  <a:sym typeface="+mn-ea"/>
                </a:rPr>
                <a:t>ELABORATIONSET</a:t>
              </a: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96850" y="783590"/>
            <a:ext cx="11643360" cy="92202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ELABORATIONSET comprises 8,320 problems from Codeforces and AtCoder between October 2011 and November 2024, meticulously annotated to enable both large-scale simulated human feedback and cost-effective studies using real human participants across all stages of the programming process.</a:t>
            </a:r>
          </a:p>
        </p:txBody>
      </p:sp>
      <p:pic>
        <p:nvPicPr>
          <p:cNvPr id="4" name="图片 3"/>
          <p:cNvPicPr>
            <a:picLocks noChangeAspect="1"/>
          </p:cNvPicPr>
          <p:nvPr/>
        </p:nvPicPr>
        <p:blipFill>
          <a:blip r:embed="rId5"/>
          <a:stretch>
            <a:fillRect/>
          </a:stretch>
        </p:blipFill>
        <p:spPr>
          <a:xfrm>
            <a:off x="2211705" y="2002790"/>
            <a:ext cx="7098665" cy="4321175"/>
          </a:xfrm>
          <a:prstGeom prst="rect">
            <a:avLst/>
          </a:prstGeom>
        </p:spPr>
      </p:pic>
      <p:pic>
        <p:nvPicPr>
          <p:cNvPr id="9" name="图片 8" descr="acl2025_id-wide_black_1920x655 (2)"/>
          <p:cNvPicPr>
            <a:picLocks noChangeAspect="1"/>
          </p:cNvPicPr>
          <p:nvPr/>
        </p:nvPicPr>
        <p:blipFill>
          <a:blip r:embed="rId6"/>
          <a:stretch>
            <a:fillRect/>
          </a:stretch>
        </p:blipFill>
        <p:spPr>
          <a:xfrm>
            <a:off x="7970520" y="20320"/>
            <a:ext cx="1988820" cy="678180"/>
          </a:xfrm>
          <a:prstGeom prst="rect">
            <a:avLst/>
          </a:prstGeom>
        </p:spPr>
      </p:pic>
      <p:pic>
        <p:nvPicPr>
          <p:cNvPr id="12" name="音频 11">
            <a:hlinkClick r:id="" action="ppaction://media"/>
            <a:extLst>
              <a:ext uri="{FF2B5EF4-FFF2-40B4-BE49-F238E27FC236}">
                <a16:creationId xmlns:a16="http://schemas.microsoft.com/office/drawing/2014/main" id="{AEA19894-18C0-499C-00F2-11FE2C866BE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862"/>
    </mc:Choice>
    <mc:Fallback>
      <p:transition spd="slow" advTm="8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Research Questions</a:t>
              </a: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347980" y="1075055"/>
            <a:ext cx="11335385" cy="4461510"/>
          </a:xfrm>
          <a:prstGeom prst="rect">
            <a:avLst/>
          </a:prstGeom>
          <a:noFill/>
        </p:spPr>
        <p:txBody>
          <a:bodyPr wrap="square" rtlCol="0" anchor="t">
            <a:spAutoFit/>
          </a:bodyPr>
          <a:lstStyle/>
          <a:p>
            <a:r>
              <a:rPr lang="en-US" altLang="zh-CN" sz="2400" b="1">
                <a:latin typeface="Times New Roman" panose="02020603050405020304" charset="0"/>
                <a:cs typeface="Times New Roman" panose="02020603050405020304" charset="0"/>
                <a:sym typeface="+mn-ea"/>
              </a:rPr>
              <a:t>Questions:</a:t>
            </a:r>
          </a:p>
          <a:p>
            <a:endParaRPr lang="en-US" altLang="zh-CN" sz="2000" b="1">
              <a:latin typeface="Times New Roman" panose="02020603050405020304" charset="0"/>
              <a:cs typeface="Times New Roman" panose="02020603050405020304" charset="0"/>
            </a:endParaRPr>
          </a:p>
          <a:p>
            <a:r>
              <a:rPr lang="en-US" altLang="zh-CN" sz="2000" b="1">
                <a:latin typeface="Times New Roman" panose="02020603050405020304" charset="0"/>
                <a:cs typeface="Times New Roman" panose="02020603050405020304" charset="0"/>
                <a:sym typeface="+mn-ea"/>
              </a:rPr>
              <a:t>Overall Performance (RO1) :</a:t>
            </a:r>
            <a:endParaRPr lang="en-US" altLang="zh-CN" sz="2000" b="1">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Are LLMs qualified competitive programmers?</a:t>
            </a:r>
            <a:endParaRPr lang="en-US" altLang="zh-CN" sz="20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How effective can human feedback be in assisting LLMs with competitive programming challenges?</a:t>
            </a:r>
          </a:p>
          <a:p>
            <a:pPr marL="457200" indent="-457200">
              <a:buFont typeface="Arial" panose="020B0604020202020204" pitchFamily="34" charset="0"/>
              <a:buChar char="•"/>
            </a:pPr>
            <a:endParaRPr lang="en-US" altLang="zh-CN" sz="2000">
              <a:latin typeface="Times New Roman" panose="02020603050405020304" charset="0"/>
              <a:cs typeface="Times New Roman" panose="02020603050405020304" charset="0"/>
            </a:endParaRPr>
          </a:p>
          <a:p>
            <a:pPr indent="0">
              <a:buFont typeface="Arial" panose="020B0604020202020204" pitchFamily="34" charset="0"/>
              <a:buNone/>
            </a:pPr>
            <a:r>
              <a:rPr lang="en-US" altLang="zh-CN" sz="2000" b="1">
                <a:latin typeface="Times New Roman" panose="02020603050405020304" charset="0"/>
                <a:cs typeface="Times New Roman" panose="02020603050405020304" charset="0"/>
                <a:sym typeface="+mn-ea"/>
              </a:rPr>
              <a:t>Finer-grained Analysis(RQ2):</a:t>
            </a:r>
            <a:endParaRPr lang="en-US" altLang="zh-CN" sz="20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  At what stage of the programming process is human feedback most beneficial?</a:t>
            </a:r>
            <a:endParaRPr lang="en-US" altLang="zh-CN"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  What are characteristics of human feedback?</a:t>
            </a:r>
          </a:p>
          <a:p>
            <a:pPr marL="342900" indent="-342900">
              <a:buFont typeface="Arial" panose="020B0604020202020204" pitchFamily="34" charset="0"/>
              <a:buChar char="•"/>
            </a:pPr>
            <a:endParaRPr lang="en-US" altLang="zh-CN" sz="2000">
              <a:latin typeface="Times New Roman" panose="02020603050405020304" charset="0"/>
              <a:cs typeface="Times New Roman" panose="02020603050405020304" charset="0"/>
            </a:endParaRPr>
          </a:p>
          <a:p>
            <a:pPr indent="0">
              <a:buFont typeface="Arial" panose="020B0604020202020204" pitchFamily="34" charset="0"/>
              <a:buNone/>
            </a:pPr>
            <a:r>
              <a:rPr lang="en-US" altLang="zh-CN" sz="2000" b="1">
                <a:latin typeface="Times New Roman" panose="02020603050405020304" charset="0"/>
                <a:cs typeface="Times New Roman" panose="02020603050405020304" charset="0"/>
                <a:sym typeface="+mn-ea"/>
              </a:rPr>
              <a:t>Collaborating with Real Humans(RQ3):</a:t>
            </a:r>
            <a:endParaRPr lang="en-US" altLang="zh-CN" sz="2000" b="1">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b="1">
                <a:latin typeface="Times New Roman" panose="02020603050405020304" charset="0"/>
                <a:cs typeface="Times New Roman" panose="02020603050405020304" charset="0"/>
                <a:sym typeface="+mn-ea"/>
              </a:rPr>
              <a:t>  </a:t>
            </a:r>
            <a:r>
              <a:rPr lang="en-US" altLang="zh-CN" sz="2000">
                <a:latin typeface="Times New Roman" panose="02020603050405020304" charset="0"/>
                <a:cs typeface="Times New Roman" panose="02020603050405020304" charset="0"/>
                <a:sym typeface="+mn-ea"/>
              </a:rPr>
              <a:t>How valuable is human-LLM collaboration from a practical perspective?</a:t>
            </a:r>
            <a:endParaRPr lang="en-US" altLang="zh-CN"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  How do human and LLM bug detection differ?</a:t>
            </a:r>
            <a:endParaRPr lang="en-US" altLang="zh-CN"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  How effectively does LLM utilize different types of feedback?</a:t>
            </a:r>
          </a:p>
        </p:txBody>
      </p:sp>
      <p:pic>
        <p:nvPicPr>
          <p:cNvPr id="4" name="图片 3"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14" name="音频 13">
            <a:hlinkClick r:id="" action="ppaction://media"/>
            <a:extLst>
              <a:ext uri="{FF2B5EF4-FFF2-40B4-BE49-F238E27FC236}">
                <a16:creationId xmlns:a16="http://schemas.microsoft.com/office/drawing/2014/main" id="{F1D4F67A-5B3A-6DC9-20EE-649B3A9BE4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90"/>
    </mc:Choice>
    <mc:Fallback>
      <p:transition spd="slow" advTm="4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27322"/>
            <a:ext cx="12192001" cy="613458"/>
            <a:chOff x="-1" y="127322"/>
            <a:chExt cx="12192001" cy="613458"/>
          </a:xfrm>
        </p:grpSpPr>
        <p:cxnSp>
          <p:nvCxnSpPr>
            <p:cNvPr id="3" name="直接连接符 2"/>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01718" y="176738"/>
              <a:ext cx="8640151" cy="521970"/>
            </a:xfrm>
            <a:prstGeom prst="rect">
              <a:avLst/>
            </a:prstGeom>
            <a:noFill/>
          </p:spPr>
          <p:txBody>
            <a:bodyPr wrap="square" rtlCol="0">
              <a:spAutoFit/>
            </a:bodyPr>
            <a:lstStyle/>
            <a:p>
              <a:r>
                <a:rPr lang="en-US" altLang="zh-CN" sz="2800" b="1" dirty="0">
                  <a:solidFill>
                    <a:srgbClr val="1F2B37"/>
                  </a:solidFill>
                  <a:latin typeface="微软雅黑" panose="020B0503020204020204" pitchFamily="34" charset="-122"/>
                  <a:ea typeface="微软雅黑" panose="020B0503020204020204" pitchFamily="34" charset="-122"/>
                </a:rPr>
                <a:t> Overall Performance (RQ1)</a:t>
              </a:r>
              <a:endParaRPr lang="zh-CN" altLang="en-US" sz="2800" b="1" dirty="0">
                <a:solidFill>
                  <a:srgbClr val="1F2B37"/>
                </a:solidFill>
                <a:latin typeface="微软雅黑" panose="020B0503020204020204" pitchFamily="34" charset="-122"/>
                <a:ea typeface="微软雅黑" panose="020B0503020204020204" pitchFamily="34" charset="-122"/>
              </a:endParaRPr>
            </a:p>
          </p:txBody>
        </p:sp>
        <p:sp>
          <p:nvSpPr>
            <p:cNvPr id="25" name="矩形 24"/>
            <p:cNvSpPr/>
            <p:nvPr/>
          </p:nvSpPr>
          <p:spPr>
            <a:xfrm>
              <a:off x="196769" y="127322"/>
              <a:ext cx="150471" cy="613458"/>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 name="文本框 5"/>
          <p:cNvSpPr txBox="1"/>
          <p:nvPr/>
        </p:nvSpPr>
        <p:spPr>
          <a:xfrm>
            <a:off x="150495" y="885825"/>
            <a:ext cx="11784965" cy="950595"/>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rPr>
              <a:t>1. They experimental results demonstrate </a:t>
            </a:r>
            <a:r>
              <a:rPr lang="en-US" altLang="zh-CN" b="1">
                <a:latin typeface="Times New Roman" panose="02020603050405020304" charset="0"/>
                <a:cs typeface="Times New Roman" panose="02020603050405020304" charset="0"/>
              </a:rPr>
              <a:t>limited capacity</a:t>
            </a:r>
            <a:r>
              <a:rPr lang="en-US" altLang="zh-CN">
                <a:latin typeface="Times New Roman" panose="02020603050405020304" charset="0"/>
                <a:cs typeface="Times New Roman" panose="02020603050405020304" charset="0"/>
              </a:rPr>
              <a:t> for solving competitive programming problems, particularly those of </a:t>
            </a:r>
            <a:r>
              <a:rPr lang="en-US" altLang="zh-CN" b="1">
                <a:latin typeface="Times New Roman" panose="02020603050405020304" charset="0"/>
                <a:cs typeface="Times New Roman" panose="02020603050405020304" charset="0"/>
              </a:rPr>
              <a:t>high difficulty or unseen ones</a:t>
            </a:r>
            <a:r>
              <a:rPr lang="en-US" altLang="zh-CN">
                <a:latin typeface="Times New Roman" panose="02020603050405020304" charset="0"/>
                <a:cs typeface="Times New Roman" panose="02020603050405020304" charset="0"/>
              </a:rPr>
              <a:t>.</a:t>
            </a:r>
          </a:p>
          <a:p>
            <a:r>
              <a:rPr lang="en-US" altLang="zh-CN">
                <a:latin typeface="Times New Roman" panose="02020603050405020304" charset="0"/>
                <a:cs typeface="Times New Roman" panose="02020603050405020304" charset="0"/>
              </a:rPr>
              <a:t>2. Human-LLM collaboration </a:t>
            </a:r>
            <a:r>
              <a:rPr lang="en-US" altLang="zh-CN" b="1">
                <a:latin typeface="Times New Roman" panose="02020603050405020304" charset="0"/>
                <a:cs typeface="Times New Roman" panose="02020603050405020304" charset="0"/>
              </a:rPr>
              <a:t>significantly enhances</a:t>
            </a:r>
            <a:r>
              <a:rPr lang="en-US" altLang="zh-CN">
                <a:latin typeface="Times New Roman" panose="02020603050405020304" charset="0"/>
                <a:cs typeface="Times New Roman" panose="02020603050405020304" charset="0"/>
              </a:rPr>
              <a:t> LLM performance, demonstrating the crucial role of human feedback.</a:t>
            </a:r>
          </a:p>
          <a:p>
            <a:endParaRPr lang="en-US" altLang="zh-CN">
              <a:latin typeface="Times New Roman" panose="02020603050405020304" charset="0"/>
              <a:cs typeface="Times New Roman" panose="02020603050405020304" charset="0"/>
            </a:endParaRPr>
          </a:p>
        </p:txBody>
      </p:sp>
      <p:pic>
        <p:nvPicPr>
          <p:cNvPr id="7" name="图片 6" descr="acl2025_id-wide_black_1920x655 (2)"/>
          <p:cNvPicPr>
            <a:picLocks noChangeAspect="1"/>
          </p:cNvPicPr>
          <p:nvPr/>
        </p:nvPicPr>
        <p:blipFill>
          <a:blip r:embed="rId5"/>
          <a:stretch>
            <a:fillRect/>
          </a:stretch>
        </p:blipFill>
        <p:spPr>
          <a:xfrm>
            <a:off x="7970520" y="20320"/>
            <a:ext cx="1988820" cy="678180"/>
          </a:xfrm>
          <a:prstGeom prst="rect">
            <a:avLst/>
          </a:prstGeom>
        </p:spPr>
      </p:pic>
      <p:pic>
        <p:nvPicPr>
          <p:cNvPr id="11" name="图片 10"/>
          <p:cNvPicPr>
            <a:picLocks noChangeAspect="1"/>
          </p:cNvPicPr>
          <p:nvPr/>
        </p:nvPicPr>
        <p:blipFill>
          <a:blip r:embed="rId6"/>
          <a:stretch>
            <a:fillRect/>
          </a:stretch>
        </p:blipFill>
        <p:spPr>
          <a:xfrm>
            <a:off x="1860550" y="1774825"/>
            <a:ext cx="8470900" cy="4688840"/>
          </a:xfrm>
          <a:prstGeom prst="rect">
            <a:avLst/>
          </a:prstGeom>
        </p:spPr>
      </p:pic>
      <p:pic>
        <p:nvPicPr>
          <p:cNvPr id="16" name="音频 15">
            <a:hlinkClick r:id="" action="ppaction://media"/>
            <a:extLst>
              <a:ext uri="{FF2B5EF4-FFF2-40B4-BE49-F238E27FC236}">
                <a16:creationId xmlns:a16="http://schemas.microsoft.com/office/drawing/2014/main" id="{5E220175-3F1C-A225-2B93-A9B15603660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721"/>
    </mc:Choice>
    <mc:Fallback>
      <p:transition spd="slow" advTm="86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3328</Words>
  <Application>Microsoft Office PowerPoint</Application>
  <PresentationFormat>宽屏</PresentationFormat>
  <Paragraphs>236</Paragraphs>
  <Slides>13</Slides>
  <Notes>13</Notes>
  <HiddenSlides>0</HiddenSlides>
  <MMClips>13</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欣威 杨</cp:lastModifiedBy>
  <cp:revision>332</cp:revision>
  <dcterms:created xsi:type="dcterms:W3CDTF">2017-04-10T09:26:00Z</dcterms:created>
  <dcterms:modified xsi:type="dcterms:W3CDTF">2025-06-22T07:32:22Z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CB4663C4602C4C2FB8175ACDA8DC8930_12</vt:lpwstr>
  </property>
</Properties>
</file>